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08" r:id="rId2"/>
    <p:sldId id="288" r:id="rId3"/>
    <p:sldId id="302" r:id="rId4"/>
    <p:sldId id="294" r:id="rId5"/>
    <p:sldId id="276" r:id="rId6"/>
    <p:sldId id="314" r:id="rId7"/>
    <p:sldId id="315" r:id="rId8"/>
    <p:sldId id="281" r:id="rId9"/>
    <p:sldId id="289" r:id="rId10"/>
    <p:sldId id="282" r:id="rId11"/>
    <p:sldId id="316" r:id="rId12"/>
    <p:sldId id="317" r:id="rId13"/>
    <p:sldId id="290" r:id="rId14"/>
    <p:sldId id="291" r:id="rId15"/>
    <p:sldId id="295" r:id="rId16"/>
    <p:sldId id="296" r:id="rId17"/>
    <p:sldId id="284" r:id="rId18"/>
    <p:sldId id="285" r:id="rId19"/>
    <p:sldId id="286" r:id="rId20"/>
    <p:sldId id="257" r:id="rId21"/>
    <p:sldId id="292" r:id="rId22"/>
    <p:sldId id="258" r:id="rId23"/>
    <p:sldId id="293" r:id="rId24"/>
    <p:sldId id="304" r:id="rId25"/>
    <p:sldId id="305" r:id="rId26"/>
    <p:sldId id="306" r:id="rId27"/>
    <p:sldId id="307" r:id="rId28"/>
    <p:sldId id="297" r:id="rId29"/>
    <p:sldId id="278" r:id="rId30"/>
    <p:sldId id="266" r:id="rId31"/>
    <p:sldId id="267" r:id="rId32"/>
    <p:sldId id="263" r:id="rId33"/>
    <p:sldId id="272" r:id="rId34"/>
    <p:sldId id="273" r:id="rId35"/>
    <p:sldId id="268" r:id="rId36"/>
    <p:sldId id="299" r:id="rId37"/>
    <p:sldId id="309" r:id="rId38"/>
    <p:sldId id="300" r:id="rId39"/>
    <p:sldId id="318" r:id="rId40"/>
    <p:sldId id="301" r:id="rId41"/>
    <p:sldId id="310" r:id="rId42"/>
    <p:sldId id="311" r:id="rId43"/>
    <p:sldId id="303" r:id="rId44"/>
    <p:sldId id="270" r:id="rId45"/>
    <p:sldId id="31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3"/>
    <p:restoredTop sz="94626"/>
  </p:normalViewPr>
  <p:slideViewPr>
    <p:cSldViewPr snapToGrid="0" snapToObjects="1">
      <p:cViewPr varScale="1">
        <p:scale>
          <a:sx n="121" d="100"/>
          <a:sy n="121" d="100"/>
        </p:scale>
        <p:origin x="12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6">
        <a:alpha val="0"/>
      </a:schemeClr>
    </dgm:fillClrLst>
    <dgm:linClrLst meth="repeat">
      <a:schemeClr val="accent6">
        <a:alpha val="0"/>
      </a:schemeClr>
    </dgm:linClrLst>
    <dgm:effectClrLst/>
    <dgm:txLinClrLst/>
    <dgm:txFillClrLst meth="repeat">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4258B-F5C5-4446-BD3D-EC4A18C74EDA}"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C8E7768E-9AAF-4EA7-82AA-FB291720E53C}">
      <dgm:prSet custT="1"/>
      <dgm:spPr/>
      <dgm:t>
        <a:bodyPr/>
        <a:lstStyle/>
        <a:p>
          <a:r>
            <a:rPr lang="en-US" sz="2400" b="1" dirty="0"/>
            <a:t>Capital owners </a:t>
          </a:r>
          <a:r>
            <a:rPr lang="en-US" sz="2400" dirty="0"/>
            <a:t>and their top executives (</a:t>
          </a:r>
          <a:r>
            <a:rPr lang="en-US" sz="2400" b="1" dirty="0"/>
            <a:t>the 1%</a:t>
          </a:r>
          <a:r>
            <a:rPr lang="en-US" sz="2400" dirty="0"/>
            <a:t>) have huge incomes and 40% of the wealth.</a:t>
          </a:r>
        </a:p>
      </dgm:t>
    </dgm:pt>
    <dgm:pt modelId="{20296839-2AA6-419F-823B-00B2C96C5864}" type="parTrans" cxnId="{BE121D03-A655-454B-8CA8-9DB6DAF74E66}">
      <dgm:prSet/>
      <dgm:spPr/>
      <dgm:t>
        <a:bodyPr/>
        <a:lstStyle/>
        <a:p>
          <a:endParaRPr lang="en-US"/>
        </a:p>
      </dgm:t>
    </dgm:pt>
    <dgm:pt modelId="{C71BC6EB-3C34-45EE-BD93-DC8E5A9058FB}" type="sibTrans" cxnId="{BE121D03-A655-454B-8CA8-9DB6DAF74E66}">
      <dgm:prSet/>
      <dgm:spPr/>
      <dgm:t>
        <a:bodyPr/>
        <a:lstStyle/>
        <a:p>
          <a:endParaRPr lang="en-US"/>
        </a:p>
      </dgm:t>
    </dgm:pt>
    <dgm:pt modelId="{B5D8E362-ABF7-43F8-B412-9EEC5265A2A8}">
      <dgm:prSet custT="1"/>
      <dgm:spPr/>
      <dgm:t>
        <a:bodyPr/>
        <a:lstStyle/>
        <a:p>
          <a:r>
            <a:rPr lang="en-US" sz="2400" dirty="0"/>
            <a:t>These incomes come from </a:t>
          </a:r>
          <a:r>
            <a:rPr lang="en-US" sz="2400" b="1" dirty="0"/>
            <a:t>profits and corporate stock ownership</a:t>
          </a:r>
          <a:r>
            <a:rPr lang="en-US" sz="2400" dirty="0"/>
            <a:t> (i.e., they do not have to work) </a:t>
          </a:r>
        </a:p>
      </dgm:t>
    </dgm:pt>
    <dgm:pt modelId="{D5C31B8E-BEF2-49DE-ADA6-EA9E2B7E08CD}" type="parTrans" cxnId="{E2F2C970-3994-4214-9B64-FC2DF94ACCEA}">
      <dgm:prSet/>
      <dgm:spPr/>
      <dgm:t>
        <a:bodyPr/>
        <a:lstStyle/>
        <a:p>
          <a:endParaRPr lang="en-US"/>
        </a:p>
      </dgm:t>
    </dgm:pt>
    <dgm:pt modelId="{8F98DBEB-DC68-430D-896C-F03599F7F6B1}" type="sibTrans" cxnId="{E2F2C970-3994-4214-9B64-FC2DF94ACCEA}">
      <dgm:prSet/>
      <dgm:spPr/>
      <dgm:t>
        <a:bodyPr/>
        <a:lstStyle/>
        <a:p>
          <a:endParaRPr lang="en-US"/>
        </a:p>
      </dgm:t>
    </dgm:pt>
    <dgm:pt modelId="{9DDD5BF0-3C2B-40AB-ACD2-54D8125F21C7}">
      <dgm:prSet custT="1"/>
      <dgm:spPr/>
      <dgm:t>
        <a:bodyPr/>
        <a:lstStyle/>
        <a:p>
          <a:r>
            <a:rPr lang="en-US" sz="2400" b="1" dirty="0"/>
            <a:t>The 99 percent who must work for a living have far less income and wealth.</a:t>
          </a:r>
        </a:p>
      </dgm:t>
    </dgm:pt>
    <dgm:pt modelId="{59F253FF-7780-4B65-96DA-DE9C936236D3}" type="parTrans" cxnId="{9865C2D3-A818-40E1-BA48-FF1C2551F26A}">
      <dgm:prSet/>
      <dgm:spPr/>
      <dgm:t>
        <a:bodyPr/>
        <a:lstStyle/>
        <a:p>
          <a:endParaRPr lang="en-US"/>
        </a:p>
      </dgm:t>
    </dgm:pt>
    <dgm:pt modelId="{E0F4EA29-340E-48EF-8404-88B8BAFF7F3F}" type="sibTrans" cxnId="{9865C2D3-A818-40E1-BA48-FF1C2551F26A}">
      <dgm:prSet/>
      <dgm:spPr/>
      <dgm:t>
        <a:bodyPr/>
        <a:lstStyle/>
        <a:p>
          <a:endParaRPr lang="en-US"/>
        </a:p>
      </dgm:t>
    </dgm:pt>
    <dgm:pt modelId="{6C7FF521-9899-41E4-8608-A2A4E9627A42}">
      <dgm:prSet/>
      <dgm:spPr/>
      <dgm:t>
        <a:bodyPr/>
        <a:lstStyle/>
        <a:p>
          <a:r>
            <a:rPr lang="en-US" dirty="0"/>
            <a:t>Those </a:t>
          </a:r>
          <a:r>
            <a:rPr lang="en-US" b="1" dirty="0"/>
            <a:t>near the bottom </a:t>
          </a:r>
          <a:r>
            <a:rPr lang="en-US" dirty="0"/>
            <a:t>of the income and wealth hierarchy (due to low wages, disability, racism…) then become officially recognized as </a:t>
          </a:r>
          <a:r>
            <a:rPr lang="en-US" b="1" dirty="0"/>
            <a:t>“the poor</a:t>
          </a:r>
          <a:r>
            <a:rPr lang="en-US" b="0" dirty="0"/>
            <a:t>,</a:t>
          </a:r>
          <a:r>
            <a:rPr lang="en-US" b="1" dirty="0"/>
            <a:t>” </a:t>
          </a:r>
          <a:r>
            <a:rPr lang="en-US" b="0" dirty="0"/>
            <a:t>(e.g., &lt; or = $26,200 family of 4)</a:t>
          </a:r>
          <a:endParaRPr lang="en-US" dirty="0"/>
        </a:p>
      </dgm:t>
    </dgm:pt>
    <dgm:pt modelId="{14EBADAB-17FE-46A5-A8DC-653040D51184}" type="parTrans" cxnId="{DDC21918-0285-468F-A330-39EC5C92746F}">
      <dgm:prSet/>
      <dgm:spPr/>
      <dgm:t>
        <a:bodyPr/>
        <a:lstStyle/>
        <a:p>
          <a:endParaRPr lang="en-US"/>
        </a:p>
      </dgm:t>
    </dgm:pt>
    <dgm:pt modelId="{7B03D8F8-3EAD-4542-B0EF-E3F1C76E1BAC}" type="sibTrans" cxnId="{DDC21918-0285-468F-A330-39EC5C92746F}">
      <dgm:prSet/>
      <dgm:spPr/>
      <dgm:t>
        <a:bodyPr/>
        <a:lstStyle/>
        <a:p>
          <a:endParaRPr lang="en-US"/>
        </a:p>
      </dgm:t>
    </dgm:pt>
    <dgm:pt modelId="{F84C5081-6EE9-6A45-8B0E-0A04F94387AB}" type="pres">
      <dgm:prSet presAssocID="{8354258B-F5C5-4446-BD3D-EC4A18C74EDA}" presName="vert0" presStyleCnt="0">
        <dgm:presLayoutVars>
          <dgm:dir/>
          <dgm:animOne val="branch"/>
          <dgm:animLvl val="lvl"/>
        </dgm:presLayoutVars>
      </dgm:prSet>
      <dgm:spPr/>
    </dgm:pt>
    <dgm:pt modelId="{1EED5837-A1A6-8A4A-9EF6-A11C358D7A49}" type="pres">
      <dgm:prSet presAssocID="{C8E7768E-9AAF-4EA7-82AA-FB291720E53C}" presName="thickLine" presStyleLbl="alignNode1" presStyleIdx="0" presStyleCnt="4"/>
      <dgm:spPr/>
    </dgm:pt>
    <dgm:pt modelId="{3C518980-2C1F-B14A-B98A-D26E36767AB0}" type="pres">
      <dgm:prSet presAssocID="{C8E7768E-9AAF-4EA7-82AA-FB291720E53C}" presName="horz1" presStyleCnt="0"/>
      <dgm:spPr/>
    </dgm:pt>
    <dgm:pt modelId="{6F4529DF-636B-D94F-A9E9-45B48331C50F}" type="pres">
      <dgm:prSet presAssocID="{C8E7768E-9AAF-4EA7-82AA-FB291720E53C}" presName="tx1" presStyleLbl="revTx" presStyleIdx="0" presStyleCnt="4"/>
      <dgm:spPr/>
    </dgm:pt>
    <dgm:pt modelId="{FF5ADEC2-1707-7643-8B55-94DD37C3F7C4}" type="pres">
      <dgm:prSet presAssocID="{C8E7768E-9AAF-4EA7-82AA-FB291720E53C}" presName="vert1" presStyleCnt="0"/>
      <dgm:spPr/>
    </dgm:pt>
    <dgm:pt modelId="{B97B9331-E338-404C-BABE-BB7F9FFC94E1}" type="pres">
      <dgm:prSet presAssocID="{B5D8E362-ABF7-43F8-B412-9EEC5265A2A8}" presName="thickLine" presStyleLbl="alignNode1" presStyleIdx="1" presStyleCnt="4"/>
      <dgm:spPr/>
    </dgm:pt>
    <dgm:pt modelId="{EB3CBFAC-6335-8843-8E80-292A598E9C35}" type="pres">
      <dgm:prSet presAssocID="{B5D8E362-ABF7-43F8-B412-9EEC5265A2A8}" presName="horz1" presStyleCnt="0"/>
      <dgm:spPr/>
    </dgm:pt>
    <dgm:pt modelId="{80FDF55F-64CA-E142-81E3-F053892DCD0F}" type="pres">
      <dgm:prSet presAssocID="{B5D8E362-ABF7-43F8-B412-9EEC5265A2A8}" presName="tx1" presStyleLbl="revTx" presStyleIdx="1" presStyleCnt="4"/>
      <dgm:spPr/>
    </dgm:pt>
    <dgm:pt modelId="{32BB35DA-879C-C645-BE1F-F579278F73D7}" type="pres">
      <dgm:prSet presAssocID="{B5D8E362-ABF7-43F8-B412-9EEC5265A2A8}" presName="vert1" presStyleCnt="0"/>
      <dgm:spPr/>
    </dgm:pt>
    <dgm:pt modelId="{868AE911-05E2-8347-ABA9-C6E91D71975C}" type="pres">
      <dgm:prSet presAssocID="{9DDD5BF0-3C2B-40AB-ACD2-54D8125F21C7}" presName="thickLine" presStyleLbl="alignNode1" presStyleIdx="2" presStyleCnt="4"/>
      <dgm:spPr/>
    </dgm:pt>
    <dgm:pt modelId="{9BC0A04E-7DE6-4549-87C3-CA823D61F5DE}" type="pres">
      <dgm:prSet presAssocID="{9DDD5BF0-3C2B-40AB-ACD2-54D8125F21C7}" presName="horz1" presStyleCnt="0"/>
      <dgm:spPr/>
    </dgm:pt>
    <dgm:pt modelId="{E24F76F8-E6EB-1544-BA64-498BBF6B00C0}" type="pres">
      <dgm:prSet presAssocID="{9DDD5BF0-3C2B-40AB-ACD2-54D8125F21C7}" presName="tx1" presStyleLbl="revTx" presStyleIdx="2" presStyleCnt="4"/>
      <dgm:spPr/>
    </dgm:pt>
    <dgm:pt modelId="{9416917D-BE79-A645-8E82-3EE17C47D1EC}" type="pres">
      <dgm:prSet presAssocID="{9DDD5BF0-3C2B-40AB-ACD2-54D8125F21C7}" presName="vert1" presStyleCnt="0"/>
      <dgm:spPr/>
    </dgm:pt>
    <dgm:pt modelId="{5786FB04-F5A0-F94C-88A0-0AE37D3A7BC4}" type="pres">
      <dgm:prSet presAssocID="{6C7FF521-9899-41E4-8608-A2A4E9627A42}" presName="thickLine" presStyleLbl="alignNode1" presStyleIdx="3" presStyleCnt="4"/>
      <dgm:spPr/>
    </dgm:pt>
    <dgm:pt modelId="{F796D407-5021-3E46-9DA2-72B3852D2303}" type="pres">
      <dgm:prSet presAssocID="{6C7FF521-9899-41E4-8608-A2A4E9627A42}" presName="horz1" presStyleCnt="0"/>
      <dgm:spPr/>
    </dgm:pt>
    <dgm:pt modelId="{7B366F80-0272-7C47-9F08-D8369D292379}" type="pres">
      <dgm:prSet presAssocID="{6C7FF521-9899-41E4-8608-A2A4E9627A42}" presName="tx1" presStyleLbl="revTx" presStyleIdx="3" presStyleCnt="4"/>
      <dgm:spPr/>
    </dgm:pt>
    <dgm:pt modelId="{8AF9E766-3813-754F-80DF-5201770145C1}" type="pres">
      <dgm:prSet presAssocID="{6C7FF521-9899-41E4-8608-A2A4E9627A42}" presName="vert1" presStyleCnt="0"/>
      <dgm:spPr/>
    </dgm:pt>
  </dgm:ptLst>
  <dgm:cxnLst>
    <dgm:cxn modelId="{BE121D03-A655-454B-8CA8-9DB6DAF74E66}" srcId="{8354258B-F5C5-4446-BD3D-EC4A18C74EDA}" destId="{C8E7768E-9AAF-4EA7-82AA-FB291720E53C}" srcOrd="0" destOrd="0" parTransId="{20296839-2AA6-419F-823B-00B2C96C5864}" sibTransId="{C71BC6EB-3C34-45EE-BD93-DC8E5A9058FB}"/>
    <dgm:cxn modelId="{9622D510-2CE9-6C41-98F8-2E45820E4F82}" type="presOf" srcId="{B5D8E362-ABF7-43F8-B412-9EEC5265A2A8}" destId="{80FDF55F-64CA-E142-81E3-F053892DCD0F}" srcOrd="0" destOrd="0" presId="urn:microsoft.com/office/officeart/2008/layout/LinedList"/>
    <dgm:cxn modelId="{DDC21918-0285-468F-A330-39EC5C92746F}" srcId="{8354258B-F5C5-4446-BD3D-EC4A18C74EDA}" destId="{6C7FF521-9899-41E4-8608-A2A4E9627A42}" srcOrd="3" destOrd="0" parTransId="{14EBADAB-17FE-46A5-A8DC-653040D51184}" sibTransId="{7B03D8F8-3EAD-4542-B0EF-E3F1C76E1BAC}"/>
    <dgm:cxn modelId="{D5368A37-4809-4647-82E1-E76E93A4AC99}" type="presOf" srcId="{9DDD5BF0-3C2B-40AB-ACD2-54D8125F21C7}" destId="{E24F76F8-E6EB-1544-BA64-498BBF6B00C0}" srcOrd="0" destOrd="0" presId="urn:microsoft.com/office/officeart/2008/layout/LinedList"/>
    <dgm:cxn modelId="{E2F2C970-3994-4214-9B64-FC2DF94ACCEA}" srcId="{8354258B-F5C5-4446-BD3D-EC4A18C74EDA}" destId="{B5D8E362-ABF7-43F8-B412-9EEC5265A2A8}" srcOrd="1" destOrd="0" parTransId="{D5C31B8E-BEF2-49DE-ADA6-EA9E2B7E08CD}" sibTransId="{8F98DBEB-DC68-430D-896C-F03599F7F6B1}"/>
    <dgm:cxn modelId="{1EBF84B4-0FFF-9546-BADB-82220FD18CDC}" type="presOf" srcId="{8354258B-F5C5-4446-BD3D-EC4A18C74EDA}" destId="{F84C5081-6EE9-6A45-8B0E-0A04F94387AB}" srcOrd="0" destOrd="0" presId="urn:microsoft.com/office/officeart/2008/layout/LinedList"/>
    <dgm:cxn modelId="{0604ECCF-85ED-F64E-96EF-029CD929888F}" type="presOf" srcId="{C8E7768E-9AAF-4EA7-82AA-FB291720E53C}" destId="{6F4529DF-636B-D94F-A9E9-45B48331C50F}" srcOrd="0" destOrd="0" presId="urn:microsoft.com/office/officeart/2008/layout/LinedList"/>
    <dgm:cxn modelId="{9865C2D3-A818-40E1-BA48-FF1C2551F26A}" srcId="{8354258B-F5C5-4446-BD3D-EC4A18C74EDA}" destId="{9DDD5BF0-3C2B-40AB-ACD2-54D8125F21C7}" srcOrd="2" destOrd="0" parTransId="{59F253FF-7780-4B65-96DA-DE9C936236D3}" sibTransId="{E0F4EA29-340E-48EF-8404-88B8BAFF7F3F}"/>
    <dgm:cxn modelId="{4AAE85DC-FE2D-CA4E-97A3-2A8F0859AC77}" type="presOf" srcId="{6C7FF521-9899-41E4-8608-A2A4E9627A42}" destId="{7B366F80-0272-7C47-9F08-D8369D292379}" srcOrd="0" destOrd="0" presId="urn:microsoft.com/office/officeart/2008/layout/LinedList"/>
    <dgm:cxn modelId="{AA94EC3C-9DE7-FF4F-A86D-97A33BC02647}" type="presParOf" srcId="{F84C5081-6EE9-6A45-8B0E-0A04F94387AB}" destId="{1EED5837-A1A6-8A4A-9EF6-A11C358D7A49}" srcOrd="0" destOrd="0" presId="urn:microsoft.com/office/officeart/2008/layout/LinedList"/>
    <dgm:cxn modelId="{CAA853A4-8786-4246-B597-49146C330259}" type="presParOf" srcId="{F84C5081-6EE9-6A45-8B0E-0A04F94387AB}" destId="{3C518980-2C1F-B14A-B98A-D26E36767AB0}" srcOrd="1" destOrd="0" presId="urn:microsoft.com/office/officeart/2008/layout/LinedList"/>
    <dgm:cxn modelId="{2AA7F882-E07B-D840-9700-71DB52C2ADCE}" type="presParOf" srcId="{3C518980-2C1F-B14A-B98A-D26E36767AB0}" destId="{6F4529DF-636B-D94F-A9E9-45B48331C50F}" srcOrd="0" destOrd="0" presId="urn:microsoft.com/office/officeart/2008/layout/LinedList"/>
    <dgm:cxn modelId="{ED6DA7D4-31BC-6144-A212-EE97189FB266}" type="presParOf" srcId="{3C518980-2C1F-B14A-B98A-D26E36767AB0}" destId="{FF5ADEC2-1707-7643-8B55-94DD37C3F7C4}" srcOrd="1" destOrd="0" presId="urn:microsoft.com/office/officeart/2008/layout/LinedList"/>
    <dgm:cxn modelId="{1879EB84-89FA-2745-B6D8-33FA39EA17BF}" type="presParOf" srcId="{F84C5081-6EE9-6A45-8B0E-0A04F94387AB}" destId="{B97B9331-E338-404C-BABE-BB7F9FFC94E1}" srcOrd="2" destOrd="0" presId="urn:microsoft.com/office/officeart/2008/layout/LinedList"/>
    <dgm:cxn modelId="{06774A9E-FF0A-2E43-8DFE-E0A906856408}" type="presParOf" srcId="{F84C5081-6EE9-6A45-8B0E-0A04F94387AB}" destId="{EB3CBFAC-6335-8843-8E80-292A598E9C35}" srcOrd="3" destOrd="0" presId="urn:microsoft.com/office/officeart/2008/layout/LinedList"/>
    <dgm:cxn modelId="{CFEFA82A-5D33-9F49-AA93-76A502B47AC5}" type="presParOf" srcId="{EB3CBFAC-6335-8843-8E80-292A598E9C35}" destId="{80FDF55F-64CA-E142-81E3-F053892DCD0F}" srcOrd="0" destOrd="0" presId="urn:microsoft.com/office/officeart/2008/layout/LinedList"/>
    <dgm:cxn modelId="{12FA6FEF-0B42-7545-A725-64F2678660DF}" type="presParOf" srcId="{EB3CBFAC-6335-8843-8E80-292A598E9C35}" destId="{32BB35DA-879C-C645-BE1F-F579278F73D7}" srcOrd="1" destOrd="0" presId="urn:microsoft.com/office/officeart/2008/layout/LinedList"/>
    <dgm:cxn modelId="{A1B6FD93-16FA-1D41-BC37-50E074AEE39B}" type="presParOf" srcId="{F84C5081-6EE9-6A45-8B0E-0A04F94387AB}" destId="{868AE911-05E2-8347-ABA9-C6E91D71975C}" srcOrd="4" destOrd="0" presId="urn:microsoft.com/office/officeart/2008/layout/LinedList"/>
    <dgm:cxn modelId="{B7473EF5-9AF3-4940-83B3-F3FA55AC27EE}" type="presParOf" srcId="{F84C5081-6EE9-6A45-8B0E-0A04F94387AB}" destId="{9BC0A04E-7DE6-4549-87C3-CA823D61F5DE}" srcOrd="5" destOrd="0" presId="urn:microsoft.com/office/officeart/2008/layout/LinedList"/>
    <dgm:cxn modelId="{45C5003B-5E79-8B45-B0D0-8670EAB92DC6}" type="presParOf" srcId="{9BC0A04E-7DE6-4549-87C3-CA823D61F5DE}" destId="{E24F76F8-E6EB-1544-BA64-498BBF6B00C0}" srcOrd="0" destOrd="0" presId="urn:microsoft.com/office/officeart/2008/layout/LinedList"/>
    <dgm:cxn modelId="{D8E63651-F7A1-9846-8502-C01D2CAACBC9}" type="presParOf" srcId="{9BC0A04E-7DE6-4549-87C3-CA823D61F5DE}" destId="{9416917D-BE79-A645-8E82-3EE17C47D1EC}" srcOrd="1" destOrd="0" presId="urn:microsoft.com/office/officeart/2008/layout/LinedList"/>
    <dgm:cxn modelId="{0DA20639-35A3-D149-A1C6-8730F7AD3499}" type="presParOf" srcId="{F84C5081-6EE9-6A45-8B0E-0A04F94387AB}" destId="{5786FB04-F5A0-F94C-88A0-0AE37D3A7BC4}" srcOrd="6" destOrd="0" presId="urn:microsoft.com/office/officeart/2008/layout/LinedList"/>
    <dgm:cxn modelId="{109C9747-EDDC-AB4B-8B4B-B696E05BF0B7}" type="presParOf" srcId="{F84C5081-6EE9-6A45-8B0E-0A04F94387AB}" destId="{F796D407-5021-3E46-9DA2-72B3852D2303}" srcOrd="7" destOrd="0" presId="urn:microsoft.com/office/officeart/2008/layout/LinedList"/>
    <dgm:cxn modelId="{BCFDADA1-03D6-4342-963E-DD1779B9A5A3}" type="presParOf" srcId="{F796D407-5021-3E46-9DA2-72B3852D2303}" destId="{7B366F80-0272-7C47-9F08-D8369D292379}" srcOrd="0" destOrd="0" presId="urn:microsoft.com/office/officeart/2008/layout/LinedList"/>
    <dgm:cxn modelId="{ECC31798-4FA5-EB48-81D5-2DCD0E00B607}" type="presParOf" srcId="{F796D407-5021-3E46-9DA2-72B3852D2303}" destId="{8AF9E766-3813-754F-80DF-5201770145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53E75-9220-4A7B-B0A3-DB8E47FE5414}"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15DD947C-14E2-40F8-9E8D-8F0DE1065A83}">
      <dgm:prSet custT="1"/>
      <dgm:spPr/>
      <dgm:t>
        <a:bodyPr/>
        <a:lstStyle/>
        <a:p>
          <a:r>
            <a:rPr lang="en-US" sz="2400" dirty="0"/>
            <a:t>Great majority of U.S. capital (means of production and distribution) is owned by </a:t>
          </a:r>
          <a:r>
            <a:rPr lang="en-US" sz="2400" b="1" dirty="0"/>
            <a:t>publicly-traded, privately owned</a:t>
          </a:r>
          <a:r>
            <a:rPr lang="en-US" sz="2400" dirty="0"/>
            <a:t> </a:t>
          </a:r>
          <a:r>
            <a:rPr lang="en-US" sz="2400" b="1" u="sng" dirty="0"/>
            <a:t>corporations</a:t>
          </a:r>
          <a:endParaRPr lang="en-US" sz="2400" dirty="0"/>
        </a:p>
      </dgm:t>
    </dgm:pt>
    <dgm:pt modelId="{393D9637-7D9B-49AE-9B13-A3F61B450904}" type="parTrans" cxnId="{4335C448-4078-4BC2-AEB7-A699013CC42B}">
      <dgm:prSet/>
      <dgm:spPr/>
      <dgm:t>
        <a:bodyPr/>
        <a:lstStyle/>
        <a:p>
          <a:endParaRPr lang="en-US"/>
        </a:p>
      </dgm:t>
    </dgm:pt>
    <dgm:pt modelId="{18A09A78-D521-4AFD-8208-8D46A472F02F}" type="sibTrans" cxnId="{4335C448-4078-4BC2-AEB7-A699013CC42B}">
      <dgm:prSet/>
      <dgm:spPr/>
      <dgm:t>
        <a:bodyPr/>
        <a:lstStyle/>
        <a:p>
          <a:endParaRPr lang="en-US"/>
        </a:p>
      </dgm:t>
    </dgm:pt>
    <dgm:pt modelId="{07123C95-D412-4C33-82D2-AC974A5EFD2A}">
      <dgm:prSet custT="1"/>
      <dgm:spPr/>
      <dgm:t>
        <a:bodyPr/>
        <a:lstStyle/>
        <a:p>
          <a:r>
            <a:rPr lang="en-US" sz="2400" dirty="0"/>
            <a:t>Publicly-traded corporations are </a:t>
          </a:r>
          <a:r>
            <a:rPr lang="en-US" sz="2400" b="1" dirty="0"/>
            <a:t>owned by shareholders </a:t>
          </a:r>
          <a:r>
            <a:rPr lang="en-US" sz="2400" dirty="0"/>
            <a:t>(stockholders) who buy shares on the stock market (e.g., NYSE)</a:t>
          </a:r>
        </a:p>
      </dgm:t>
    </dgm:pt>
    <dgm:pt modelId="{1261A543-D77A-4D2B-A28B-22BA9EA4B539}" type="parTrans" cxnId="{7DA8438F-A55B-4127-9C2C-4D8D6D3EE906}">
      <dgm:prSet/>
      <dgm:spPr/>
      <dgm:t>
        <a:bodyPr/>
        <a:lstStyle/>
        <a:p>
          <a:endParaRPr lang="en-US"/>
        </a:p>
      </dgm:t>
    </dgm:pt>
    <dgm:pt modelId="{177F4CE5-3479-4EBB-A1BD-246FB062DE37}" type="sibTrans" cxnId="{7DA8438F-A55B-4127-9C2C-4D8D6D3EE906}">
      <dgm:prSet/>
      <dgm:spPr/>
      <dgm:t>
        <a:bodyPr/>
        <a:lstStyle/>
        <a:p>
          <a:endParaRPr lang="en-US"/>
        </a:p>
      </dgm:t>
    </dgm:pt>
    <dgm:pt modelId="{BC49A430-7D0D-4523-AA89-AAB70EEA20A8}">
      <dgm:prSet/>
      <dgm:spPr/>
      <dgm:t>
        <a:bodyPr/>
        <a:lstStyle/>
        <a:p>
          <a:r>
            <a:rPr lang="en-US" dirty="0"/>
            <a:t>Corporate</a:t>
          </a:r>
          <a:r>
            <a:rPr lang="en-US" b="1" dirty="0"/>
            <a:t> CEOs, CFOs, and board members </a:t>
          </a:r>
          <a:r>
            <a:rPr lang="en-US" dirty="0"/>
            <a:t>have a </a:t>
          </a:r>
          <a:r>
            <a:rPr lang="en-US" b="1" dirty="0"/>
            <a:t>legal duty</a:t>
          </a:r>
          <a:r>
            <a:rPr lang="en-US" dirty="0"/>
            <a:t> </a:t>
          </a:r>
          <a:r>
            <a:rPr lang="en-US" b="1" dirty="0"/>
            <a:t>to maximize shareholder wealth </a:t>
          </a:r>
          <a:r>
            <a:rPr lang="en-US" dirty="0"/>
            <a:t>(stock prices and annual corporate dividends)</a:t>
          </a:r>
        </a:p>
      </dgm:t>
    </dgm:pt>
    <dgm:pt modelId="{7AF14A5A-BE47-4FC3-A70A-5D99E319EF77}" type="parTrans" cxnId="{57E290B7-CB2D-4C17-B0E4-15139F547BA9}">
      <dgm:prSet/>
      <dgm:spPr/>
      <dgm:t>
        <a:bodyPr/>
        <a:lstStyle/>
        <a:p>
          <a:endParaRPr lang="en-US"/>
        </a:p>
      </dgm:t>
    </dgm:pt>
    <dgm:pt modelId="{D59A61D7-2634-4315-8608-8A4442F28584}" type="sibTrans" cxnId="{57E290B7-CB2D-4C17-B0E4-15139F547BA9}">
      <dgm:prSet/>
      <dgm:spPr/>
      <dgm:t>
        <a:bodyPr/>
        <a:lstStyle/>
        <a:p>
          <a:endParaRPr lang="en-US"/>
        </a:p>
      </dgm:t>
    </dgm:pt>
    <dgm:pt modelId="{B772BAD5-27BD-423F-BAD6-44621F829966}">
      <dgm:prSet/>
      <dgm:spPr/>
      <dgm:t>
        <a:bodyPr/>
        <a:lstStyle/>
        <a:p>
          <a:endParaRPr lang="en-US" dirty="0"/>
        </a:p>
      </dgm:t>
    </dgm:pt>
    <dgm:pt modelId="{B0C44902-2869-409F-85C5-827817D1440D}" type="parTrans" cxnId="{A20BDB28-C930-4B88-8B55-3B0146DC551B}">
      <dgm:prSet/>
      <dgm:spPr/>
      <dgm:t>
        <a:bodyPr/>
        <a:lstStyle/>
        <a:p>
          <a:endParaRPr lang="en-US"/>
        </a:p>
      </dgm:t>
    </dgm:pt>
    <dgm:pt modelId="{91318009-A391-4C3D-BD8D-3ABEB3F0B430}" type="sibTrans" cxnId="{A20BDB28-C930-4B88-8B55-3B0146DC551B}">
      <dgm:prSet/>
      <dgm:spPr/>
      <dgm:t>
        <a:bodyPr/>
        <a:lstStyle/>
        <a:p>
          <a:endParaRPr lang="en-US"/>
        </a:p>
      </dgm:t>
    </dgm:pt>
    <dgm:pt modelId="{9004202E-790C-D947-9B19-DDE7131F064E}" type="pres">
      <dgm:prSet presAssocID="{22553E75-9220-4A7B-B0A3-DB8E47FE5414}" presName="vert0" presStyleCnt="0">
        <dgm:presLayoutVars>
          <dgm:dir/>
          <dgm:animOne val="branch"/>
          <dgm:animLvl val="lvl"/>
        </dgm:presLayoutVars>
      </dgm:prSet>
      <dgm:spPr/>
    </dgm:pt>
    <dgm:pt modelId="{A0218BC2-B025-6E4F-AC87-BABDDDFE9E27}" type="pres">
      <dgm:prSet presAssocID="{15DD947C-14E2-40F8-9E8D-8F0DE1065A83}" presName="thickLine" presStyleLbl="alignNode1" presStyleIdx="0" presStyleCnt="4"/>
      <dgm:spPr/>
    </dgm:pt>
    <dgm:pt modelId="{AB2FBA1A-6EE9-C84F-A2FD-6732AEECA6F6}" type="pres">
      <dgm:prSet presAssocID="{15DD947C-14E2-40F8-9E8D-8F0DE1065A83}" presName="horz1" presStyleCnt="0"/>
      <dgm:spPr/>
    </dgm:pt>
    <dgm:pt modelId="{06B55DF8-834C-4C48-8EB1-6965B0F7AB57}" type="pres">
      <dgm:prSet presAssocID="{15DD947C-14E2-40F8-9E8D-8F0DE1065A83}" presName="tx1" presStyleLbl="revTx" presStyleIdx="0" presStyleCnt="4"/>
      <dgm:spPr/>
    </dgm:pt>
    <dgm:pt modelId="{1B5DD636-8981-5F42-AE24-8D9EA660103F}" type="pres">
      <dgm:prSet presAssocID="{15DD947C-14E2-40F8-9E8D-8F0DE1065A83}" presName="vert1" presStyleCnt="0"/>
      <dgm:spPr/>
    </dgm:pt>
    <dgm:pt modelId="{013AD831-180E-424F-908B-C1ADDAC4B3DD}" type="pres">
      <dgm:prSet presAssocID="{07123C95-D412-4C33-82D2-AC974A5EFD2A}" presName="thickLine" presStyleLbl="alignNode1" presStyleIdx="1" presStyleCnt="4"/>
      <dgm:spPr/>
    </dgm:pt>
    <dgm:pt modelId="{99B353A6-D50F-094F-89D3-592D9E60CF2C}" type="pres">
      <dgm:prSet presAssocID="{07123C95-D412-4C33-82D2-AC974A5EFD2A}" presName="horz1" presStyleCnt="0"/>
      <dgm:spPr/>
    </dgm:pt>
    <dgm:pt modelId="{1E8FE2DC-55C6-304B-9C1C-CC0C495173DD}" type="pres">
      <dgm:prSet presAssocID="{07123C95-D412-4C33-82D2-AC974A5EFD2A}" presName="tx1" presStyleLbl="revTx" presStyleIdx="1" presStyleCnt="4"/>
      <dgm:spPr/>
    </dgm:pt>
    <dgm:pt modelId="{4A41A375-0099-674A-B911-EAA5E8661ED7}" type="pres">
      <dgm:prSet presAssocID="{07123C95-D412-4C33-82D2-AC974A5EFD2A}" presName="vert1" presStyleCnt="0"/>
      <dgm:spPr/>
    </dgm:pt>
    <dgm:pt modelId="{13CA51D2-17BB-B64A-954F-F1A52F1A53EC}" type="pres">
      <dgm:prSet presAssocID="{BC49A430-7D0D-4523-AA89-AAB70EEA20A8}" presName="thickLine" presStyleLbl="alignNode1" presStyleIdx="2" presStyleCnt="4"/>
      <dgm:spPr/>
    </dgm:pt>
    <dgm:pt modelId="{E642EBC6-5221-1A4C-91D4-EF6A815543B5}" type="pres">
      <dgm:prSet presAssocID="{BC49A430-7D0D-4523-AA89-AAB70EEA20A8}" presName="horz1" presStyleCnt="0"/>
      <dgm:spPr/>
    </dgm:pt>
    <dgm:pt modelId="{C7377A2B-B82C-4441-9A4F-4EB10DC690DE}" type="pres">
      <dgm:prSet presAssocID="{BC49A430-7D0D-4523-AA89-AAB70EEA20A8}" presName="tx1" presStyleLbl="revTx" presStyleIdx="2" presStyleCnt="4"/>
      <dgm:spPr/>
    </dgm:pt>
    <dgm:pt modelId="{8A118583-2189-3B4A-B48F-5CAB4CD72490}" type="pres">
      <dgm:prSet presAssocID="{BC49A430-7D0D-4523-AA89-AAB70EEA20A8}" presName="vert1" presStyleCnt="0"/>
      <dgm:spPr/>
    </dgm:pt>
    <dgm:pt modelId="{B4580C40-7A17-7747-94EF-ACCCF3B1DBF3}" type="pres">
      <dgm:prSet presAssocID="{B772BAD5-27BD-423F-BAD6-44621F829966}" presName="thickLine" presStyleLbl="alignNode1" presStyleIdx="3" presStyleCnt="4"/>
      <dgm:spPr/>
    </dgm:pt>
    <dgm:pt modelId="{E4EFB898-8D06-5442-8C45-66D59DDBA436}" type="pres">
      <dgm:prSet presAssocID="{B772BAD5-27BD-423F-BAD6-44621F829966}" presName="horz1" presStyleCnt="0"/>
      <dgm:spPr/>
    </dgm:pt>
    <dgm:pt modelId="{C9B3955E-29B2-9F49-86BA-28EC958F16FB}" type="pres">
      <dgm:prSet presAssocID="{B772BAD5-27BD-423F-BAD6-44621F829966}" presName="tx1" presStyleLbl="revTx" presStyleIdx="3" presStyleCnt="4"/>
      <dgm:spPr/>
    </dgm:pt>
    <dgm:pt modelId="{576B4D23-6F2E-CF4A-B77B-4E37C6042E02}" type="pres">
      <dgm:prSet presAssocID="{B772BAD5-27BD-423F-BAD6-44621F829966}" presName="vert1" presStyleCnt="0"/>
      <dgm:spPr/>
    </dgm:pt>
  </dgm:ptLst>
  <dgm:cxnLst>
    <dgm:cxn modelId="{1E8E4616-BD20-D14F-BBE4-21E65C9E4BD0}" type="presOf" srcId="{07123C95-D412-4C33-82D2-AC974A5EFD2A}" destId="{1E8FE2DC-55C6-304B-9C1C-CC0C495173DD}" srcOrd="0" destOrd="0" presId="urn:microsoft.com/office/officeart/2008/layout/LinedList"/>
    <dgm:cxn modelId="{A20BDB28-C930-4B88-8B55-3B0146DC551B}" srcId="{22553E75-9220-4A7B-B0A3-DB8E47FE5414}" destId="{B772BAD5-27BD-423F-BAD6-44621F829966}" srcOrd="3" destOrd="0" parTransId="{B0C44902-2869-409F-85C5-827817D1440D}" sibTransId="{91318009-A391-4C3D-BD8D-3ABEB3F0B430}"/>
    <dgm:cxn modelId="{4335C448-4078-4BC2-AEB7-A699013CC42B}" srcId="{22553E75-9220-4A7B-B0A3-DB8E47FE5414}" destId="{15DD947C-14E2-40F8-9E8D-8F0DE1065A83}" srcOrd="0" destOrd="0" parTransId="{393D9637-7D9B-49AE-9B13-A3F61B450904}" sibTransId="{18A09A78-D521-4AFD-8208-8D46A472F02F}"/>
    <dgm:cxn modelId="{14B89575-2F78-754B-BCF0-8B29D28C1A27}" type="presOf" srcId="{B772BAD5-27BD-423F-BAD6-44621F829966}" destId="{C9B3955E-29B2-9F49-86BA-28EC958F16FB}" srcOrd="0" destOrd="0" presId="urn:microsoft.com/office/officeart/2008/layout/LinedList"/>
    <dgm:cxn modelId="{7DA8438F-A55B-4127-9C2C-4D8D6D3EE906}" srcId="{22553E75-9220-4A7B-B0A3-DB8E47FE5414}" destId="{07123C95-D412-4C33-82D2-AC974A5EFD2A}" srcOrd="1" destOrd="0" parTransId="{1261A543-D77A-4D2B-A28B-22BA9EA4B539}" sibTransId="{177F4CE5-3479-4EBB-A1BD-246FB062DE37}"/>
    <dgm:cxn modelId="{57E290B7-CB2D-4C17-B0E4-15139F547BA9}" srcId="{22553E75-9220-4A7B-B0A3-DB8E47FE5414}" destId="{BC49A430-7D0D-4523-AA89-AAB70EEA20A8}" srcOrd="2" destOrd="0" parTransId="{7AF14A5A-BE47-4FC3-A70A-5D99E319EF77}" sibTransId="{D59A61D7-2634-4315-8608-8A4442F28584}"/>
    <dgm:cxn modelId="{29786CD0-91A5-1242-843E-667CEC2EAD23}" type="presOf" srcId="{BC49A430-7D0D-4523-AA89-AAB70EEA20A8}" destId="{C7377A2B-B82C-4441-9A4F-4EB10DC690DE}" srcOrd="0" destOrd="0" presId="urn:microsoft.com/office/officeart/2008/layout/LinedList"/>
    <dgm:cxn modelId="{BB5313DC-112C-654A-874C-272A8F9ED00D}" type="presOf" srcId="{15DD947C-14E2-40F8-9E8D-8F0DE1065A83}" destId="{06B55DF8-834C-4C48-8EB1-6965B0F7AB57}" srcOrd="0" destOrd="0" presId="urn:microsoft.com/office/officeart/2008/layout/LinedList"/>
    <dgm:cxn modelId="{ABA697FF-E1F8-134B-90C5-229150303A2A}" type="presOf" srcId="{22553E75-9220-4A7B-B0A3-DB8E47FE5414}" destId="{9004202E-790C-D947-9B19-DDE7131F064E}" srcOrd="0" destOrd="0" presId="urn:microsoft.com/office/officeart/2008/layout/LinedList"/>
    <dgm:cxn modelId="{B2C1E55F-0D82-2C4B-A8BC-BBD1140BE95C}" type="presParOf" srcId="{9004202E-790C-D947-9B19-DDE7131F064E}" destId="{A0218BC2-B025-6E4F-AC87-BABDDDFE9E27}" srcOrd="0" destOrd="0" presId="urn:microsoft.com/office/officeart/2008/layout/LinedList"/>
    <dgm:cxn modelId="{A5F18E31-83B6-A44A-B746-99564BAA1155}" type="presParOf" srcId="{9004202E-790C-D947-9B19-DDE7131F064E}" destId="{AB2FBA1A-6EE9-C84F-A2FD-6732AEECA6F6}" srcOrd="1" destOrd="0" presId="urn:microsoft.com/office/officeart/2008/layout/LinedList"/>
    <dgm:cxn modelId="{04CBE43F-1DF3-7B49-AC4D-B4DC69D29F3D}" type="presParOf" srcId="{AB2FBA1A-6EE9-C84F-A2FD-6732AEECA6F6}" destId="{06B55DF8-834C-4C48-8EB1-6965B0F7AB57}" srcOrd="0" destOrd="0" presId="urn:microsoft.com/office/officeart/2008/layout/LinedList"/>
    <dgm:cxn modelId="{07798E9D-6A94-5540-B9FF-861E323EF1D8}" type="presParOf" srcId="{AB2FBA1A-6EE9-C84F-A2FD-6732AEECA6F6}" destId="{1B5DD636-8981-5F42-AE24-8D9EA660103F}" srcOrd="1" destOrd="0" presId="urn:microsoft.com/office/officeart/2008/layout/LinedList"/>
    <dgm:cxn modelId="{148720EA-A2F2-9C4C-9648-A631A864A920}" type="presParOf" srcId="{9004202E-790C-D947-9B19-DDE7131F064E}" destId="{013AD831-180E-424F-908B-C1ADDAC4B3DD}" srcOrd="2" destOrd="0" presId="urn:microsoft.com/office/officeart/2008/layout/LinedList"/>
    <dgm:cxn modelId="{88D3DAF8-44FF-FA47-8F20-EDE6CD369F99}" type="presParOf" srcId="{9004202E-790C-D947-9B19-DDE7131F064E}" destId="{99B353A6-D50F-094F-89D3-592D9E60CF2C}" srcOrd="3" destOrd="0" presId="urn:microsoft.com/office/officeart/2008/layout/LinedList"/>
    <dgm:cxn modelId="{04103B47-DBA0-2C48-832F-0E111FFD5366}" type="presParOf" srcId="{99B353A6-D50F-094F-89D3-592D9E60CF2C}" destId="{1E8FE2DC-55C6-304B-9C1C-CC0C495173DD}" srcOrd="0" destOrd="0" presId="urn:microsoft.com/office/officeart/2008/layout/LinedList"/>
    <dgm:cxn modelId="{CE80E36D-9596-124A-97D7-AAA56DB0D1A3}" type="presParOf" srcId="{99B353A6-D50F-094F-89D3-592D9E60CF2C}" destId="{4A41A375-0099-674A-B911-EAA5E8661ED7}" srcOrd="1" destOrd="0" presId="urn:microsoft.com/office/officeart/2008/layout/LinedList"/>
    <dgm:cxn modelId="{9B69A005-2BF8-4745-8F5F-95CD1176EFAE}" type="presParOf" srcId="{9004202E-790C-D947-9B19-DDE7131F064E}" destId="{13CA51D2-17BB-B64A-954F-F1A52F1A53EC}" srcOrd="4" destOrd="0" presId="urn:microsoft.com/office/officeart/2008/layout/LinedList"/>
    <dgm:cxn modelId="{976D0C53-4432-154E-8EE3-6BE55D14C7E4}" type="presParOf" srcId="{9004202E-790C-D947-9B19-DDE7131F064E}" destId="{E642EBC6-5221-1A4C-91D4-EF6A815543B5}" srcOrd="5" destOrd="0" presId="urn:microsoft.com/office/officeart/2008/layout/LinedList"/>
    <dgm:cxn modelId="{8408774A-01BB-F849-A007-9BC8061CD23C}" type="presParOf" srcId="{E642EBC6-5221-1A4C-91D4-EF6A815543B5}" destId="{C7377A2B-B82C-4441-9A4F-4EB10DC690DE}" srcOrd="0" destOrd="0" presId="urn:microsoft.com/office/officeart/2008/layout/LinedList"/>
    <dgm:cxn modelId="{41A89732-7314-254C-987B-EB24CDC4507D}" type="presParOf" srcId="{E642EBC6-5221-1A4C-91D4-EF6A815543B5}" destId="{8A118583-2189-3B4A-B48F-5CAB4CD72490}" srcOrd="1" destOrd="0" presId="urn:microsoft.com/office/officeart/2008/layout/LinedList"/>
    <dgm:cxn modelId="{AC1170EE-E627-554C-8904-BD9B3F0262C3}" type="presParOf" srcId="{9004202E-790C-D947-9B19-DDE7131F064E}" destId="{B4580C40-7A17-7747-94EF-ACCCF3B1DBF3}" srcOrd="6" destOrd="0" presId="urn:microsoft.com/office/officeart/2008/layout/LinedList"/>
    <dgm:cxn modelId="{C36279E5-4D66-2848-8BDA-9978A7B02D3E}" type="presParOf" srcId="{9004202E-790C-D947-9B19-DDE7131F064E}" destId="{E4EFB898-8D06-5442-8C45-66D59DDBA436}" srcOrd="7" destOrd="0" presId="urn:microsoft.com/office/officeart/2008/layout/LinedList"/>
    <dgm:cxn modelId="{1EE6E065-A6B6-9247-BA42-004125A2812A}" type="presParOf" srcId="{E4EFB898-8D06-5442-8C45-66D59DDBA436}" destId="{C9B3955E-29B2-9F49-86BA-28EC958F16FB}" srcOrd="0" destOrd="0" presId="urn:microsoft.com/office/officeart/2008/layout/LinedList"/>
    <dgm:cxn modelId="{BEF51E1B-7F8C-7B4C-B856-B8BBAA05F2C4}" type="presParOf" srcId="{E4EFB898-8D06-5442-8C45-66D59DDBA436}" destId="{576B4D23-6F2E-CF4A-B77B-4E37C6042E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3286E-89BF-46A1-AD2C-259B84A082E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0EAC34E1-7E66-4D7B-BBC2-EFFF5CE152A2}">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r>
            <a:rPr lang="en-US" sz="2800" b="1" dirty="0"/>
            <a:t>Roger Smith, </a:t>
          </a:r>
        </a:p>
        <a:p>
          <a:r>
            <a:rPr lang="en-US" sz="2800" b="1" dirty="0"/>
            <a:t>CEO of General Motors </a:t>
          </a:r>
        </a:p>
        <a:p>
          <a:r>
            <a:rPr lang="en-US" sz="2000" b="1" dirty="0"/>
            <a:t>1981-1990</a:t>
          </a:r>
        </a:p>
      </dgm:t>
    </dgm:pt>
    <dgm:pt modelId="{508D6834-DD44-4E1C-955A-83A0B6D2BE02}" type="parTrans" cxnId="{01356109-00BF-42C8-AA31-E3443A606D15}">
      <dgm:prSet/>
      <dgm:spPr/>
      <dgm:t>
        <a:bodyPr/>
        <a:lstStyle/>
        <a:p>
          <a:endParaRPr lang="en-US"/>
        </a:p>
      </dgm:t>
    </dgm:pt>
    <dgm:pt modelId="{F891B3DA-63C5-4399-8638-940D7E520A46}" type="sibTrans" cxnId="{01356109-00BF-42C8-AA31-E3443A606D15}">
      <dgm:prSet/>
      <dgm:spPr/>
      <dgm:t>
        <a:bodyPr/>
        <a:lstStyle/>
        <a:p>
          <a:endParaRPr lang="en-US"/>
        </a:p>
      </dgm:t>
    </dgm:pt>
    <dgm:pt modelId="{36784BBC-C56C-4BEA-8BC5-23C80814698D}">
      <dgm:prSet custT="1"/>
      <dgm:spPr/>
      <dgm:t>
        <a:bodyPr/>
        <a:lstStyle/>
        <a:p>
          <a:r>
            <a:rPr lang="en-US" sz="2200" b="1" dirty="0"/>
            <a:t>Understands the company can make greater profits by moving Flint, MI assembly plants to Mexico where wages and environmental regulations are lower</a:t>
          </a:r>
        </a:p>
      </dgm:t>
    </dgm:pt>
    <dgm:pt modelId="{D6654591-5D06-4B41-B431-0128125F4888}" type="parTrans" cxnId="{C642E309-BF14-4767-B922-DE4B375E07DD}">
      <dgm:prSet/>
      <dgm:spPr/>
      <dgm:t>
        <a:bodyPr/>
        <a:lstStyle/>
        <a:p>
          <a:endParaRPr lang="en-US"/>
        </a:p>
      </dgm:t>
    </dgm:pt>
    <dgm:pt modelId="{C95B3E54-3C61-4261-BA8E-1493D2721979}" type="sibTrans" cxnId="{C642E309-BF14-4767-B922-DE4B375E07DD}">
      <dgm:prSet/>
      <dgm:spPr/>
      <dgm:t>
        <a:bodyPr/>
        <a:lstStyle/>
        <a:p>
          <a:endParaRPr lang="en-US"/>
        </a:p>
      </dgm:t>
    </dgm:pt>
    <dgm:pt modelId="{2CA723EB-7153-4328-B1F3-2D01E6AFCDAC}">
      <dgm:prSet/>
      <dgm:spPr/>
      <dgm:t>
        <a:bodyPr/>
        <a:lstStyle/>
        <a:p>
          <a:r>
            <a:rPr lang="en-US" b="1" dirty="0"/>
            <a:t>BUT refuses to move because of the harm it would do to the tens of thousands of Flint employees and to city of Flint, MI</a:t>
          </a:r>
        </a:p>
      </dgm:t>
    </dgm:pt>
    <dgm:pt modelId="{15FB44EC-F5A5-4D60-B303-EF877320DEB5}" type="parTrans" cxnId="{B49BEC90-81E9-4891-BBC4-D0FCD5A92C8F}">
      <dgm:prSet/>
      <dgm:spPr/>
      <dgm:t>
        <a:bodyPr/>
        <a:lstStyle/>
        <a:p>
          <a:endParaRPr lang="en-US"/>
        </a:p>
      </dgm:t>
    </dgm:pt>
    <dgm:pt modelId="{D41975D8-7BBE-439E-9D79-16762D819C62}" type="sibTrans" cxnId="{B49BEC90-81E9-4891-BBC4-D0FCD5A92C8F}">
      <dgm:prSet/>
      <dgm:spPr/>
      <dgm:t>
        <a:bodyPr/>
        <a:lstStyle/>
        <a:p>
          <a:endParaRPr lang="en-US"/>
        </a:p>
      </dgm:t>
    </dgm:pt>
    <dgm:pt modelId="{372A6B2A-E388-E143-AE8F-0A64DA1574F6}" type="pres">
      <dgm:prSet presAssocID="{9233286E-89BF-46A1-AD2C-259B84A082EA}" presName="Name0" presStyleCnt="0">
        <dgm:presLayoutVars>
          <dgm:dir/>
          <dgm:animLvl val="lvl"/>
          <dgm:resizeHandles val="exact"/>
        </dgm:presLayoutVars>
      </dgm:prSet>
      <dgm:spPr/>
    </dgm:pt>
    <dgm:pt modelId="{ABA09E11-1241-2A4B-AD74-1CEDB8E6B2AE}" type="pres">
      <dgm:prSet presAssocID="{2CA723EB-7153-4328-B1F3-2D01E6AFCDAC}" presName="boxAndChildren" presStyleCnt="0"/>
      <dgm:spPr/>
    </dgm:pt>
    <dgm:pt modelId="{95F5EA12-398C-0B44-ACA7-9D9FCF274A07}" type="pres">
      <dgm:prSet presAssocID="{2CA723EB-7153-4328-B1F3-2D01E6AFCDAC}" presName="parentTextBox" presStyleLbl="node1" presStyleIdx="0" presStyleCnt="3"/>
      <dgm:spPr/>
    </dgm:pt>
    <dgm:pt modelId="{3287A8A4-C104-9C49-A8B8-4C23379237EB}" type="pres">
      <dgm:prSet presAssocID="{C95B3E54-3C61-4261-BA8E-1493D2721979}" presName="sp" presStyleCnt="0"/>
      <dgm:spPr/>
    </dgm:pt>
    <dgm:pt modelId="{A87D4BFC-579F-7746-9E0F-DA8437985712}" type="pres">
      <dgm:prSet presAssocID="{36784BBC-C56C-4BEA-8BC5-23C80814698D}" presName="arrowAndChildren" presStyleCnt="0"/>
      <dgm:spPr/>
    </dgm:pt>
    <dgm:pt modelId="{CC49F600-63AE-E042-9E42-45285619D7F3}" type="pres">
      <dgm:prSet presAssocID="{36784BBC-C56C-4BEA-8BC5-23C80814698D}" presName="parentTextArrow" presStyleLbl="node1" presStyleIdx="1" presStyleCnt="3" custLinFactNeighborX="-4172" custLinFactNeighborY="1884"/>
      <dgm:spPr/>
    </dgm:pt>
    <dgm:pt modelId="{A1704D86-E647-BC4C-8A2B-BCE3BDBA9276}" type="pres">
      <dgm:prSet presAssocID="{F891B3DA-63C5-4399-8638-940D7E520A46}" presName="sp" presStyleCnt="0"/>
      <dgm:spPr/>
    </dgm:pt>
    <dgm:pt modelId="{F60EA334-679E-C04B-B37B-21A2A0F6FB2E}" type="pres">
      <dgm:prSet presAssocID="{0EAC34E1-7E66-4D7B-BBC2-EFFF5CE152A2}" presName="arrowAndChildren" presStyleCnt="0"/>
      <dgm:spPr/>
    </dgm:pt>
    <dgm:pt modelId="{0030CF59-691E-0D46-B62F-825EBF3C2063}" type="pres">
      <dgm:prSet presAssocID="{0EAC34E1-7E66-4D7B-BBC2-EFFF5CE152A2}" presName="parentTextArrow" presStyleLbl="node1" presStyleIdx="2" presStyleCnt="3" custLinFactNeighborX="1985" custLinFactNeighborY="973"/>
      <dgm:spPr/>
    </dgm:pt>
  </dgm:ptLst>
  <dgm:cxnLst>
    <dgm:cxn modelId="{01356109-00BF-42C8-AA31-E3443A606D15}" srcId="{9233286E-89BF-46A1-AD2C-259B84A082EA}" destId="{0EAC34E1-7E66-4D7B-BBC2-EFFF5CE152A2}" srcOrd="0" destOrd="0" parTransId="{508D6834-DD44-4E1C-955A-83A0B6D2BE02}" sibTransId="{F891B3DA-63C5-4399-8638-940D7E520A46}"/>
    <dgm:cxn modelId="{C642E309-BF14-4767-B922-DE4B375E07DD}" srcId="{9233286E-89BF-46A1-AD2C-259B84A082EA}" destId="{36784BBC-C56C-4BEA-8BC5-23C80814698D}" srcOrd="1" destOrd="0" parTransId="{D6654591-5D06-4B41-B431-0128125F4888}" sibTransId="{C95B3E54-3C61-4261-BA8E-1493D2721979}"/>
    <dgm:cxn modelId="{FA4BCE2C-13C8-0F48-B956-1630235593F6}" type="presOf" srcId="{0EAC34E1-7E66-4D7B-BBC2-EFFF5CE152A2}" destId="{0030CF59-691E-0D46-B62F-825EBF3C2063}" srcOrd="0" destOrd="0" presId="urn:microsoft.com/office/officeart/2005/8/layout/process4"/>
    <dgm:cxn modelId="{A59A763F-95CA-C947-9E45-FE9A30881D94}" type="presOf" srcId="{9233286E-89BF-46A1-AD2C-259B84A082EA}" destId="{372A6B2A-E388-E143-AE8F-0A64DA1574F6}" srcOrd="0" destOrd="0" presId="urn:microsoft.com/office/officeart/2005/8/layout/process4"/>
    <dgm:cxn modelId="{85C6A88B-06EB-C84E-91C8-81582AD35C5E}" type="presOf" srcId="{2CA723EB-7153-4328-B1F3-2D01E6AFCDAC}" destId="{95F5EA12-398C-0B44-ACA7-9D9FCF274A07}" srcOrd="0" destOrd="0" presId="urn:microsoft.com/office/officeart/2005/8/layout/process4"/>
    <dgm:cxn modelId="{B49BEC90-81E9-4891-BBC4-D0FCD5A92C8F}" srcId="{9233286E-89BF-46A1-AD2C-259B84A082EA}" destId="{2CA723EB-7153-4328-B1F3-2D01E6AFCDAC}" srcOrd="2" destOrd="0" parTransId="{15FB44EC-F5A5-4D60-B303-EF877320DEB5}" sibTransId="{D41975D8-7BBE-439E-9D79-16762D819C62}"/>
    <dgm:cxn modelId="{9B7D5D9B-C1F2-9942-964C-3FA2CA134029}" type="presOf" srcId="{36784BBC-C56C-4BEA-8BC5-23C80814698D}" destId="{CC49F600-63AE-E042-9E42-45285619D7F3}" srcOrd="0" destOrd="0" presId="urn:microsoft.com/office/officeart/2005/8/layout/process4"/>
    <dgm:cxn modelId="{5010E1AA-DA46-F049-A19D-DBDA7C8E5A88}" type="presParOf" srcId="{372A6B2A-E388-E143-AE8F-0A64DA1574F6}" destId="{ABA09E11-1241-2A4B-AD74-1CEDB8E6B2AE}" srcOrd="0" destOrd="0" presId="urn:microsoft.com/office/officeart/2005/8/layout/process4"/>
    <dgm:cxn modelId="{B553A31E-4FAA-7743-BAC7-130BE1B1820A}" type="presParOf" srcId="{ABA09E11-1241-2A4B-AD74-1CEDB8E6B2AE}" destId="{95F5EA12-398C-0B44-ACA7-9D9FCF274A07}" srcOrd="0" destOrd="0" presId="urn:microsoft.com/office/officeart/2005/8/layout/process4"/>
    <dgm:cxn modelId="{98CB2EBF-6A9E-FA4B-8033-D5D18BEE4FC1}" type="presParOf" srcId="{372A6B2A-E388-E143-AE8F-0A64DA1574F6}" destId="{3287A8A4-C104-9C49-A8B8-4C23379237EB}" srcOrd="1" destOrd="0" presId="urn:microsoft.com/office/officeart/2005/8/layout/process4"/>
    <dgm:cxn modelId="{DD4D1B06-D5A8-2F4F-9977-CC18F95542F1}" type="presParOf" srcId="{372A6B2A-E388-E143-AE8F-0A64DA1574F6}" destId="{A87D4BFC-579F-7746-9E0F-DA8437985712}" srcOrd="2" destOrd="0" presId="urn:microsoft.com/office/officeart/2005/8/layout/process4"/>
    <dgm:cxn modelId="{01A8AB19-709D-4D42-8A2B-325AB41513EB}" type="presParOf" srcId="{A87D4BFC-579F-7746-9E0F-DA8437985712}" destId="{CC49F600-63AE-E042-9E42-45285619D7F3}" srcOrd="0" destOrd="0" presId="urn:microsoft.com/office/officeart/2005/8/layout/process4"/>
    <dgm:cxn modelId="{9CD11647-F5B1-C544-A5F7-26EF08454B21}" type="presParOf" srcId="{372A6B2A-E388-E143-AE8F-0A64DA1574F6}" destId="{A1704D86-E647-BC4C-8A2B-BCE3BDBA9276}" srcOrd="3" destOrd="0" presId="urn:microsoft.com/office/officeart/2005/8/layout/process4"/>
    <dgm:cxn modelId="{50D99F8E-687C-C341-BDAD-E1600F7053F3}" type="presParOf" srcId="{372A6B2A-E388-E143-AE8F-0A64DA1574F6}" destId="{F60EA334-679E-C04B-B37B-21A2A0F6FB2E}" srcOrd="4" destOrd="0" presId="urn:microsoft.com/office/officeart/2005/8/layout/process4"/>
    <dgm:cxn modelId="{C69631BD-F699-8C45-89F6-37C742B1A07A}" type="presParOf" srcId="{F60EA334-679E-C04B-B37B-21A2A0F6FB2E}" destId="{0030CF59-691E-0D46-B62F-825EBF3C206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8FB23-3535-4C4F-89B0-0A14B6FF0DA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E50081-5B3E-4A40-9BB4-BF4EA9B6BA39}">
      <dgm:prSet/>
      <dgm:spPr/>
      <dgm:t>
        <a:bodyPr/>
        <a:lstStyle/>
        <a:p>
          <a:r>
            <a:rPr lang="en-US" b="1"/>
            <a:t>Climate change/crisis (by emitting CO2, methane, etc.)</a:t>
          </a:r>
          <a:endParaRPr lang="en-US"/>
        </a:p>
      </dgm:t>
    </dgm:pt>
    <dgm:pt modelId="{DD0E6D77-AA89-4EE9-AC1F-4DFD1DE478F8}" type="parTrans" cxnId="{EA728ECB-324D-4EA2-BEB2-3AC5EB5FB131}">
      <dgm:prSet/>
      <dgm:spPr/>
      <dgm:t>
        <a:bodyPr/>
        <a:lstStyle/>
        <a:p>
          <a:endParaRPr lang="en-US"/>
        </a:p>
      </dgm:t>
    </dgm:pt>
    <dgm:pt modelId="{7781F375-EEE8-4BD4-B1C3-3FEFB46E4E7D}" type="sibTrans" cxnId="{EA728ECB-324D-4EA2-BEB2-3AC5EB5FB131}">
      <dgm:prSet/>
      <dgm:spPr/>
      <dgm:t>
        <a:bodyPr/>
        <a:lstStyle/>
        <a:p>
          <a:endParaRPr lang="en-US"/>
        </a:p>
      </dgm:t>
    </dgm:pt>
    <dgm:pt modelId="{9AC93E84-D841-4707-95D1-076E422FD9A8}">
      <dgm:prSet/>
      <dgm:spPr/>
      <dgm:t>
        <a:bodyPr/>
        <a:lstStyle/>
        <a:p>
          <a:r>
            <a:rPr lang="en-US" b="1" dirty="0"/>
            <a:t>Declining ocean viability</a:t>
          </a:r>
          <a:endParaRPr lang="en-US" dirty="0"/>
        </a:p>
      </dgm:t>
    </dgm:pt>
    <dgm:pt modelId="{17C99558-8FDC-40CC-B456-52AC2A2A1782}" type="parTrans" cxnId="{E27FCE5E-B8C1-488E-A69C-A13AC1B4C4AE}">
      <dgm:prSet/>
      <dgm:spPr/>
      <dgm:t>
        <a:bodyPr/>
        <a:lstStyle/>
        <a:p>
          <a:endParaRPr lang="en-US"/>
        </a:p>
      </dgm:t>
    </dgm:pt>
    <dgm:pt modelId="{C31EBB87-9830-4C65-8295-2B6B964D0C45}" type="sibTrans" cxnId="{E27FCE5E-B8C1-488E-A69C-A13AC1B4C4AE}">
      <dgm:prSet/>
      <dgm:spPr/>
      <dgm:t>
        <a:bodyPr/>
        <a:lstStyle/>
        <a:p>
          <a:endParaRPr lang="en-US"/>
        </a:p>
      </dgm:t>
    </dgm:pt>
    <dgm:pt modelId="{D34F67AD-98F2-4542-BEAB-0F926AAC49A7}">
      <dgm:prSet/>
      <dgm:spPr/>
      <dgm:t>
        <a:bodyPr/>
        <a:lstStyle/>
        <a:p>
          <a:r>
            <a:rPr lang="en-US" b="1"/>
            <a:t>Mass extinction of non-human species</a:t>
          </a:r>
          <a:endParaRPr lang="en-US"/>
        </a:p>
      </dgm:t>
    </dgm:pt>
    <dgm:pt modelId="{D765154F-1C69-4C1F-8A3D-A1358957BC85}" type="parTrans" cxnId="{A73110C0-4586-40B1-81B3-62F398DD457F}">
      <dgm:prSet/>
      <dgm:spPr/>
      <dgm:t>
        <a:bodyPr/>
        <a:lstStyle/>
        <a:p>
          <a:endParaRPr lang="en-US"/>
        </a:p>
      </dgm:t>
    </dgm:pt>
    <dgm:pt modelId="{8D2AEDB2-864B-4BDF-B688-7BBA7F27B566}" type="sibTrans" cxnId="{A73110C0-4586-40B1-81B3-62F398DD457F}">
      <dgm:prSet/>
      <dgm:spPr/>
      <dgm:t>
        <a:bodyPr/>
        <a:lstStyle/>
        <a:p>
          <a:endParaRPr lang="en-US"/>
        </a:p>
      </dgm:t>
    </dgm:pt>
    <dgm:pt modelId="{8A0108C7-E788-432E-9942-A6C76C8B8FEB}" type="pres">
      <dgm:prSet presAssocID="{6158FB23-3535-4C4F-89B0-0A14B6FF0DAD}" presName="root" presStyleCnt="0">
        <dgm:presLayoutVars>
          <dgm:dir/>
          <dgm:resizeHandles val="exact"/>
        </dgm:presLayoutVars>
      </dgm:prSet>
      <dgm:spPr/>
    </dgm:pt>
    <dgm:pt modelId="{D34433A8-B5AE-413E-96CE-92245B013203}" type="pres">
      <dgm:prSet presAssocID="{0CE50081-5B3E-4A40-9BB4-BF4EA9B6BA39}" presName="compNode" presStyleCnt="0"/>
      <dgm:spPr/>
    </dgm:pt>
    <dgm:pt modelId="{779ADA5E-D922-427D-970E-F7157BFA92FA}" type="pres">
      <dgm:prSet presAssocID="{0CE50081-5B3E-4A40-9BB4-BF4EA9B6BA39}" presName="bgRect" presStyleLbl="bgShp" presStyleIdx="0" presStyleCnt="3"/>
      <dgm:spPr/>
    </dgm:pt>
    <dgm:pt modelId="{B0945683-66CF-4BB1-910F-7168FA931CAB}" type="pres">
      <dgm:prSet presAssocID="{0CE50081-5B3E-4A40-9BB4-BF4EA9B6BA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20012E9F-0822-4BB0-B5FB-EA17FE13AB87}" type="pres">
      <dgm:prSet presAssocID="{0CE50081-5B3E-4A40-9BB4-BF4EA9B6BA39}" presName="spaceRect" presStyleCnt="0"/>
      <dgm:spPr/>
    </dgm:pt>
    <dgm:pt modelId="{2614E16F-8B1C-4033-B686-98404A9EA606}" type="pres">
      <dgm:prSet presAssocID="{0CE50081-5B3E-4A40-9BB4-BF4EA9B6BA39}" presName="parTx" presStyleLbl="revTx" presStyleIdx="0" presStyleCnt="3">
        <dgm:presLayoutVars>
          <dgm:chMax val="0"/>
          <dgm:chPref val="0"/>
        </dgm:presLayoutVars>
      </dgm:prSet>
      <dgm:spPr/>
    </dgm:pt>
    <dgm:pt modelId="{B3F9D4D6-7062-43CB-B341-C5190B27F28F}" type="pres">
      <dgm:prSet presAssocID="{7781F375-EEE8-4BD4-B1C3-3FEFB46E4E7D}" presName="sibTrans" presStyleCnt="0"/>
      <dgm:spPr/>
    </dgm:pt>
    <dgm:pt modelId="{3C6CAA85-71B5-4511-B18E-639D78683E62}" type="pres">
      <dgm:prSet presAssocID="{9AC93E84-D841-4707-95D1-076E422FD9A8}" presName="compNode" presStyleCnt="0"/>
      <dgm:spPr/>
    </dgm:pt>
    <dgm:pt modelId="{993E7B8B-E5E4-4636-A8A7-750144D92C8B}" type="pres">
      <dgm:prSet presAssocID="{9AC93E84-D841-4707-95D1-076E422FD9A8}" presName="bgRect" presStyleLbl="bgShp" presStyleIdx="1" presStyleCnt="3"/>
      <dgm:spPr/>
    </dgm:pt>
    <dgm:pt modelId="{6EBD064A-C8F7-4B1E-80F0-8D5972B5FE2E}" type="pres">
      <dgm:prSet presAssocID="{9AC93E84-D841-4707-95D1-076E422FD9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sh"/>
        </a:ext>
      </dgm:extLst>
    </dgm:pt>
    <dgm:pt modelId="{60D75AF5-0182-4042-99D2-EE906E36AF88}" type="pres">
      <dgm:prSet presAssocID="{9AC93E84-D841-4707-95D1-076E422FD9A8}" presName="spaceRect" presStyleCnt="0"/>
      <dgm:spPr/>
    </dgm:pt>
    <dgm:pt modelId="{8E397738-3CEF-4535-8837-72689262CB0C}" type="pres">
      <dgm:prSet presAssocID="{9AC93E84-D841-4707-95D1-076E422FD9A8}" presName="parTx" presStyleLbl="revTx" presStyleIdx="1" presStyleCnt="3">
        <dgm:presLayoutVars>
          <dgm:chMax val="0"/>
          <dgm:chPref val="0"/>
        </dgm:presLayoutVars>
      </dgm:prSet>
      <dgm:spPr/>
    </dgm:pt>
    <dgm:pt modelId="{B7B20E7D-8C18-4E6A-9399-ED4FB24019E4}" type="pres">
      <dgm:prSet presAssocID="{C31EBB87-9830-4C65-8295-2B6B964D0C45}" presName="sibTrans" presStyleCnt="0"/>
      <dgm:spPr/>
    </dgm:pt>
    <dgm:pt modelId="{192F9C68-B8C5-4F12-B831-4B606B419C59}" type="pres">
      <dgm:prSet presAssocID="{D34F67AD-98F2-4542-BEAB-0F926AAC49A7}" presName="compNode" presStyleCnt="0"/>
      <dgm:spPr/>
    </dgm:pt>
    <dgm:pt modelId="{D882A215-FBAB-47AA-8F2D-8B6DE3EC49ED}" type="pres">
      <dgm:prSet presAssocID="{D34F67AD-98F2-4542-BEAB-0F926AAC49A7}" presName="bgRect" presStyleLbl="bgShp" presStyleIdx="2" presStyleCnt="3"/>
      <dgm:spPr/>
    </dgm:pt>
    <dgm:pt modelId="{F2762397-1FA5-4220-B970-2B47A056177D}" type="pres">
      <dgm:prSet presAssocID="{D34F67AD-98F2-4542-BEAB-0F926AAC4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k"/>
        </a:ext>
      </dgm:extLst>
    </dgm:pt>
    <dgm:pt modelId="{E7AB52D6-18C4-41A5-AABA-BA535908E434}" type="pres">
      <dgm:prSet presAssocID="{D34F67AD-98F2-4542-BEAB-0F926AAC49A7}" presName="spaceRect" presStyleCnt="0"/>
      <dgm:spPr/>
    </dgm:pt>
    <dgm:pt modelId="{32ECA3FE-5B94-435F-A3F2-E242CFB9E9E8}" type="pres">
      <dgm:prSet presAssocID="{D34F67AD-98F2-4542-BEAB-0F926AAC49A7}" presName="parTx" presStyleLbl="revTx" presStyleIdx="2" presStyleCnt="3">
        <dgm:presLayoutVars>
          <dgm:chMax val="0"/>
          <dgm:chPref val="0"/>
        </dgm:presLayoutVars>
      </dgm:prSet>
      <dgm:spPr/>
    </dgm:pt>
  </dgm:ptLst>
  <dgm:cxnLst>
    <dgm:cxn modelId="{BFC19616-F282-486A-B851-769D8F95BFE8}" type="presOf" srcId="{0CE50081-5B3E-4A40-9BB4-BF4EA9B6BA39}" destId="{2614E16F-8B1C-4033-B686-98404A9EA606}" srcOrd="0" destOrd="0" presId="urn:microsoft.com/office/officeart/2018/2/layout/IconVerticalSolidList"/>
    <dgm:cxn modelId="{E27FCE5E-B8C1-488E-A69C-A13AC1B4C4AE}" srcId="{6158FB23-3535-4C4F-89B0-0A14B6FF0DAD}" destId="{9AC93E84-D841-4707-95D1-076E422FD9A8}" srcOrd="1" destOrd="0" parTransId="{17C99558-8FDC-40CC-B456-52AC2A2A1782}" sibTransId="{C31EBB87-9830-4C65-8295-2B6B964D0C45}"/>
    <dgm:cxn modelId="{BA0FC2A7-1D37-4893-83EB-5A1AD5AEC854}" type="presOf" srcId="{6158FB23-3535-4C4F-89B0-0A14B6FF0DAD}" destId="{8A0108C7-E788-432E-9942-A6C76C8B8FEB}" srcOrd="0" destOrd="0" presId="urn:microsoft.com/office/officeart/2018/2/layout/IconVerticalSolidList"/>
    <dgm:cxn modelId="{A73110C0-4586-40B1-81B3-62F398DD457F}" srcId="{6158FB23-3535-4C4F-89B0-0A14B6FF0DAD}" destId="{D34F67AD-98F2-4542-BEAB-0F926AAC49A7}" srcOrd="2" destOrd="0" parTransId="{D765154F-1C69-4C1F-8A3D-A1358957BC85}" sibTransId="{8D2AEDB2-864B-4BDF-B688-7BBA7F27B566}"/>
    <dgm:cxn modelId="{EA728ECB-324D-4EA2-BEB2-3AC5EB5FB131}" srcId="{6158FB23-3535-4C4F-89B0-0A14B6FF0DAD}" destId="{0CE50081-5B3E-4A40-9BB4-BF4EA9B6BA39}" srcOrd="0" destOrd="0" parTransId="{DD0E6D77-AA89-4EE9-AC1F-4DFD1DE478F8}" sibTransId="{7781F375-EEE8-4BD4-B1C3-3FEFB46E4E7D}"/>
    <dgm:cxn modelId="{5F2777CE-D0E2-4775-B051-E406BF12690C}" type="presOf" srcId="{D34F67AD-98F2-4542-BEAB-0F926AAC49A7}" destId="{32ECA3FE-5B94-435F-A3F2-E242CFB9E9E8}" srcOrd="0" destOrd="0" presId="urn:microsoft.com/office/officeart/2018/2/layout/IconVerticalSolidList"/>
    <dgm:cxn modelId="{98504FEE-A50B-4B04-B65C-7F9F90897A9C}" type="presOf" srcId="{9AC93E84-D841-4707-95D1-076E422FD9A8}" destId="{8E397738-3CEF-4535-8837-72689262CB0C}" srcOrd="0" destOrd="0" presId="urn:microsoft.com/office/officeart/2018/2/layout/IconVerticalSolidList"/>
    <dgm:cxn modelId="{6FEEBB4C-A92F-46E7-BB6F-4643BD27F766}" type="presParOf" srcId="{8A0108C7-E788-432E-9942-A6C76C8B8FEB}" destId="{D34433A8-B5AE-413E-96CE-92245B013203}" srcOrd="0" destOrd="0" presId="urn:microsoft.com/office/officeart/2018/2/layout/IconVerticalSolidList"/>
    <dgm:cxn modelId="{FFC6A18A-5086-467F-9131-4A37FF644E83}" type="presParOf" srcId="{D34433A8-B5AE-413E-96CE-92245B013203}" destId="{779ADA5E-D922-427D-970E-F7157BFA92FA}" srcOrd="0" destOrd="0" presId="urn:microsoft.com/office/officeart/2018/2/layout/IconVerticalSolidList"/>
    <dgm:cxn modelId="{D5410CDB-44F8-4528-B1B6-6371D3E02478}" type="presParOf" srcId="{D34433A8-B5AE-413E-96CE-92245B013203}" destId="{B0945683-66CF-4BB1-910F-7168FA931CAB}" srcOrd="1" destOrd="0" presId="urn:microsoft.com/office/officeart/2018/2/layout/IconVerticalSolidList"/>
    <dgm:cxn modelId="{5203D49E-FA46-48E0-B8DB-C791F0E2294B}" type="presParOf" srcId="{D34433A8-B5AE-413E-96CE-92245B013203}" destId="{20012E9F-0822-4BB0-B5FB-EA17FE13AB87}" srcOrd="2" destOrd="0" presId="urn:microsoft.com/office/officeart/2018/2/layout/IconVerticalSolidList"/>
    <dgm:cxn modelId="{FB172FC4-F0F2-443B-A68B-7A6A80B167B2}" type="presParOf" srcId="{D34433A8-B5AE-413E-96CE-92245B013203}" destId="{2614E16F-8B1C-4033-B686-98404A9EA606}" srcOrd="3" destOrd="0" presId="urn:microsoft.com/office/officeart/2018/2/layout/IconVerticalSolidList"/>
    <dgm:cxn modelId="{1D3FC399-9F8D-464A-B2F8-27E9C570D397}" type="presParOf" srcId="{8A0108C7-E788-432E-9942-A6C76C8B8FEB}" destId="{B3F9D4D6-7062-43CB-B341-C5190B27F28F}" srcOrd="1" destOrd="0" presId="urn:microsoft.com/office/officeart/2018/2/layout/IconVerticalSolidList"/>
    <dgm:cxn modelId="{6194CCEC-BFB5-4C33-92AF-07788AB5E453}" type="presParOf" srcId="{8A0108C7-E788-432E-9942-A6C76C8B8FEB}" destId="{3C6CAA85-71B5-4511-B18E-639D78683E62}" srcOrd="2" destOrd="0" presId="urn:microsoft.com/office/officeart/2018/2/layout/IconVerticalSolidList"/>
    <dgm:cxn modelId="{3D00A049-59C9-4563-A565-8DB0FAB286B3}" type="presParOf" srcId="{3C6CAA85-71B5-4511-B18E-639D78683E62}" destId="{993E7B8B-E5E4-4636-A8A7-750144D92C8B}" srcOrd="0" destOrd="0" presId="urn:microsoft.com/office/officeart/2018/2/layout/IconVerticalSolidList"/>
    <dgm:cxn modelId="{A3649D77-8EE8-4051-8440-D704E9160F84}" type="presParOf" srcId="{3C6CAA85-71B5-4511-B18E-639D78683E62}" destId="{6EBD064A-C8F7-4B1E-80F0-8D5972B5FE2E}" srcOrd="1" destOrd="0" presId="urn:microsoft.com/office/officeart/2018/2/layout/IconVerticalSolidList"/>
    <dgm:cxn modelId="{CF387B28-0E7B-45B1-BA5E-129E4A30D5DA}" type="presParOf" srcId="{3C6CAA85-71B5-4511-B18E-639D78683E62}" destId="{60D75AF5-0182-4042-99D2-EE906E36AF88}" srcOrd="2" destOrd="0" presId="urn:microsoft.com/office/officeart/2018/2/layout/IconVerticalSolidList"/>
    <dgm:cxn modelId="{AAE0E7FA-1714-4D50-81BE-A5138C7BE0B2}" type="presParOf" srcId="{3C6CAA85-71B5-4511-B18E-639D78683E62}" destId="{8E397738-3CEF-4535-8837-72689262CB0C}" srcOrd="3" destOrd="0" presId="urn:microsoft.com/office/officeart/2018/2/layout/IconVerticalSolidList"/>
    <dgm:cxn modelId="{4298AB2C-A558-4BD4-ACAC-C18BAA8EF417}" type="presParOf" srcId="{8A0108C7-E788-432E-9942-A6C76C8B8FEB}" destId="{B7B20E7D-8C18-4E6A-9399-ED4FB24019E4}" srcOrd="3" destOrd="0" presId="urn:microsoft.com/office/officeart/2018/2/layout/IconVerticalSolidList"/>
    <dgm:cxn modelId="{7C7C3A2B-47E2-46F4-AD85-BFAA59C24225}" type="presParOf" srcId="{8A0108C7-E788-432E-9942-A6C76C8B8FEB}" destId="{192F9C68-B8C5-4F12-B831-4B606B419C59}" srcOrd="4" destOrd="0" presId="urn:microsoft.com/office/officeart/2018/2/layout/IconVerticalSolidList"/>
    <dgm:cxn modelId="{B785CA00-9378-49D5-8E14-6CD582E7B8CC}" type="presParOf" srcId="{192F9C68-B8C5-4F12-B831-4B606B419C59}" destId="{D882A215-FBAB-47AA-8F2D-8B6DE3EC49ED}" srcOrd="0" destOrd="0" presId="urn:microsoft.com/office/officeart/2018/2/layout/IconVerticalSolidList"/>
    <dgm:cxn modelId="{2C2D7E5E-72B1-4F9E-B70C-5CF1F10EB7CD}" type="presParOf" srcId="{192F9C68-B8C5-4F12-B831-4B606B419C59}" destId="{F2762397-1FA5-4220-B970-2B47A056177D}" srcOrd="1" destOrd="0" presId="urn:microsoft.com/office/officeart/2018/2/layout/IconVerticalSolidList"/>
    <dgm:cxn modelId="{D86670F1-12A8-4E06-9D8D-68A13342C0B8}" type="presParOf" srcId="{192F9C68-B8C5-4F12-B831-4B606B419C59}" destId="{E7AB52D6-18C4-41A5-AABA-BA535908E434}" srcOrd="2" destOrd="0" presId="urn:microsoft.com/office/officeart/2018/2/layout/IconVerticalSolidList"/>
    <dgm:cxn modelId="{DF9ED100-8E27-45AA-911E-4FB55064BC4B}" type="presParOf" srcId="{192F9C68-B8C5-4F12-B831-4B606B419C59}" destId="{32ECA3FE-5B94-435F-A3F2-E242CFB9E9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9B5D7B-FF90-4572-A316-92CB4F69295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925C448-AF16-4686-A208-B48E00EFE731}">
      <dgm:prSet custT="1"/>
      <dgm:spPr/>
      <dgm:t>
        <a:bodyPr/>
        <a:lstStyle/>
        <a:p>
          <a:r>
            <a:rPr lang="en-US" sz="2800" b="1" dirty="0"/>
            <a:t>Advocates not only “using” the economic surplus to downsize</a:t>
          </a:r>
          <a:endParaRPr lang="en-US" sz="2800" dirty="0"/>
        </a:p>
      </dgm:t>
    </dgm:pt>
    <dgm:pt modelId="{5039EE55-C6F5-45E7-A267-C769A7798931}" type="parTrans" cxnId="{72A3445C-DC9E-40DD-87B6-F5EEBC533CD6}">
      <dgm:prSet/>
      <dgm:spPr/>
      <dgm:t>
        <a:bodyPr/>
        <a:lstStyle/>
        <a:p>
          <a:endParaRPr lang="en-US"/>
        </a:p>
      </dgm:t>
    </dgm:pt>
    <dgm:pt modelId="{9D62EC33-38FF-4369-97C9-A49A6A0889D9}" type="sibTrans" cxnId="{72A3445C-DC9E-40DD-87B6-F5EEBC533CD6}">
      <dgm:prSet/>
      <dgm:spPr/>
      <dgm:t>
        <a:bodyPr/>
        <a:lstStyle/>
        <a:p>
          <a:endParaRPr lang="en-US"/>
        </a:p>
      </dgm:t>
    </dgm:pt>
    <dgm:pt modelId="{9F4FAA9F-A143-4859-82B1-56F16A7B933F}">
      <dgm:prSet custT="1"/>
      <dgm:spPr/>
      <dgm:t>
        <a:bodyPr/>
        <a:lstStyle/>
        <a:p>
          <a:pPr>
            <a:buNone/>
          </a:pPr>
          <a:endParaRPr lang="en-US" sz="2400" dirty="0"/>
        </a:p>
      </dgm:t>
    </dgm:pt>
    <dgm:pt modelId="{88354F75-C7F5-4478-990C-1C5843CA2C00}" type="parTrans" cxnId="{76225030-CBD3-4508-A183-6402931370E2}">
      <dgm:prSet/>
      <dgm:spPr/>
      <dgm:t>
        <a:bodyPr/>
        <a:lstStyle/>
        <a:p>
          <a:endParaRPr lang="en-US"/>
        </a:p>
      </dgm:t>
    </dgm:pt>
    <dgm:pt modelId="{EE8E6EAC-B38E-49A9-B9B2-1BAFED21F8C8}" type="sibTrans" cxnId="{76225030-CBD3-4508-A183-6402931370E2}">
      <dgm:prSet/>
      <dgm:spPr/>
      <dgm:t>
        <a:bodyPr/>
        <a:lstStyle/>
        <a:p>
          <a:endParaRPr lang="en-US"/>
        </a:p>
      </dgm:t>
    </dgm:pt>
    <dgm:pt modelId="{A6034FA6-13DE-B943-9DE5-41EB88A2EE5F}">
      <dgm:prSet/>
      <dgm:spPr/>
      <dgm:t>
        <a:bodyPr/>
        <a:lstStyle/>
        <a:p>
          <a:endParaRPr lang="en-US" sz="1000" dirty="0"/>
        </a:p>
      </dgm:t>
    </dgm:pt>
    <dgm:pt modelId="{AD4157F1-FDA5-974C-95A7-07F2062D0A2E}" type="parTrans" cxnId="{4D566891-2C87-CC43-9B6D-B08212753E52}">
      <dgm:prSet/>
      <dgm:spPr/>
      <dgm:t>
        <a:bodyPr/>
        <a:lstStyle/>
        <a:p>
          <a:endParaRPr lang="en-US"/>
        </a:p>
      </dgm:t>
    </dgm:pt>
    <dgm:pt modelId="{FD01D8E6-633B-7C40-8A46-33ABC09EA13A}" type="sibTrans" cxnId="{4D566891-2C87-CC43-9B6D-B08212753E52}">
      <dgm:prSet/>
      <dgm:spPr/>
      <dgm:t>
        <a:bodyPr/>
        <a:lstStyle/>
        <a:p>
          <a:endParaRPr lang="en-US"/>
        </a:p>
      </dgm:t>
    </dgm:pt>
    <dgm:pt modelId="{8DBB6F28-FBF0-A343-9478-85C595D79609}">
      <dgm:prSet custT="1"/>
      <dgm:spPr/>
      <dgm:t>
        <a:bodyPr/>
        <a:lstStyle/>
        <a:p>
          <a:pPr>
            <a:buFont typeface="Courier New" panose="02070309020205020404" pitchFamily="49" charset="0"/>
            <a:buChar char="o"/>
          </a:pPr>
          <a:r>
            <a:rPr lang="en-US" sz="2400" b="1" dirty="0"/>
            <a:t>Caring</a:t>
          </a:r>
          <a:endParaRPr lang="en-US" sz="2400" dirty="0"/>
        </a:p>
      </dgm:t>
    </dgm:pt>
    <dgm:pt modelId="{F47D527A-4DB6-034D-8CF7-B6BFD04B57AB}" type="parTrans" cxnId="{4FC93722-E82F-6647-B585-76FD062183B1}">
      <dgm:prSet/>
      <dgm:spPr/>
      <dgm:t>
        <a:bodyPr/>
        <a:lstStyle/>
        <a:p>
          <a:endParaRPr lang="en-US"/>
        </a:p>
      </dgm:t>
    </dgm:pt>
    <dgm:pt modelId="{D42DBBCD-1E54-3B4A-B2A2-5460DF9C7F95}" type="sibTrans" cxnId="{4FC93722-E82F-6647-B585-76FD062183B1}">
      <dgm:prSet/>
      <dgm:spPr/>
      <dgm:t>
        <a:bodyPr/>
        <a:lstStyle/>
        <a:p>
          <a:endParaRPr lang="en-US"/>
        </a:p>
      </dgm:t>
    </dgm:pt>
    <dgm:pt modelId="{40A3BAC2-1824-0942-A949-1EDDDA424B3A}">
      <dgm:prSet custT="1"/>
      <dgm:spPr/>
      <dgm:t>
        <a:bodyPr/>
        <a:lstStyle/>
        <a:p>
          <a:pPr>
            <a:buFont typeface="Courier New" panose="02070309020205020404" pitchFamily="49" charset="0"/>
            <a:buChar char="o"/>
          </a:pPr>
          <a:r>
            <a:rPr lang="en-US" sz="2400" b="1" dirty="0"/>
            <a:t>Sharing</a:t>
          </a:r>
          <a:endParaRPr lang="en-US" sz="2400" dirty="0"/>
        </a:p>
      </dgm:t>
    </dgm:pt>
    <dgm:pt modelId="{6A8FB996-6FF0-5B4D-948F-09464C3332B0}" type="parTrans" cxnId="{86F3EFAB-DFF8-3646-87C4-6735E70EFC5D}">
      <dgm:prSet/>
      <dgm:spPr/>
      <dgm:t>
        <a:bodyPr/>
        <a:lstStyle/>
        <a:p>
          <a:endParaRPr lang="en-US"/>
        </a:p>
      </dgm:t>
    </dgm:pt>
    <dgm:pt modelId="{19FE4DEC-1608-7C4A-830C-CEF68750D837}" type="sibTrans" cxnId="{86F3EFAB-DFF8-3646-87C4-6735E70EFC5D}">
      <dgm:prSet/>
      <dgm:spPr/>
      <dgm:t>
        <a:bodyPr/>
        <a:lstStyle/>
        <a:p>
          <a:endParaRPr lang="en-US"/>
        </a:p>
      </dgm:t>
    </dgm:pt>
    <dgm:pt modelId="{3A9EBA37-31EC-DB45-AB83-CFE08EE39068}">
      <dgm:prSet custT="1"/>
      <dgm:spPr/>
      <dgm:t>
        <a:bodyPr/>
        <a:lstStyle/>
        <a:p>
          <a:pPr>
            <a:buFont typeface="Courier New" panose="02070309020205020404" pitchFamily="49" charset="0"/>
            <a:buChar char="o"/>
          </a:pPr>
          <a:r>
            <a:rPr lang="en-US" sz="2400" b="1" dirty="0"/>
            <a:t>More labor-intensity of work</a:t>
          </a:r>
          <a:endParaRPr lang="en-US" sz="2400" dirty="0"/>
        </a:p>
      </dgm:t>
    </dgm:pt>
    <dgm:pt modelId="{097DDAB2-020F-7E48-9579-A37786727BA5}" type="parTrans" cxnId="{7B247666-5FC6-854C-9C23-0A692329CE92}">
      <dgm:prSet/>
      <dgm:spPr/>
      <dgm:t>
        <a:bodyPr/>
        <a:lstStyle/>
        <a:p>
          <a:endParaRPr lang="en-US"/>
        </a:p>
      </dgm:t>
    </dgm:pt>
    <dgm:pt modelId="{9562B72D-AE29-E847-9020-3309D38593A6}" type="sibTrans" cxnId="{7B247666-5FC6-854C-9C23-0A692329CE92}">
      <dgm:prSet/>
      <dgm:spPr/>
      <dgm:t>
        <a:bodyPr/>
        <a:lstStyle/>
        <a:p>
          <a:endParaRPr lang="en-US"/>
        </a:p>
      </dgm:t>
    </dgm:pt>
    <dgm:pt modelId="{05B8F356-04D1-3146-9B09-9AF9E4A48C93}">
      <dgm:prSet custT="1"/>
      <dgm:spPr/>
      <dgm:t>
        <a:bodyPr/>
        <a:lstStyle/>
        <a:p>
          <a:pPr>
            <a:buFont typeface="Courier New" panose="02070309020205020404" pitchFamily="49" charset="0"/>
            <a:buChar char="o"/>
          </a:pPr>
          <a:r>
            <a:rPr lang="en-US" sz="2400" b="1" dirty="0"/>
            <a:t>Cooperation (worker control, consumer control)</a:t>
          </a:r>
          <a:endParaRPr lang="en-US" sz="2400" dirty="0"/>
        </a:p>
      </dgm:t>
    </dgm:pt>
    <dgm:pt modelId="{5F7BB2FF-17D8-6D4F-BF31-30CEF9A1C503}" type="parTrans" cxnId="{34AE5017-43CB-3F4B-A124-71C08A8B4A26}">
      <dgm:prSet/>
      <dgm:spPr/>
      <dgm:t>
        <a:bodyPr/>
        <a:lstStyle/>
        <a:p>
          <a:endParaRPr lang="en-US"/>
        </a:p>
      </dgm:t>
    </dgm:pt>
    <dgm:pt modelId="{084BE816-811B-F14E-AE20-8EFE220D4440}" type="sibTrans" cxnId="{34AE5017-43CB-3F4B-A124-71C08A8B4A26}">
      <dgm:prSet/>
      <dgm:spPr/>
      <dgm:t>
        <a:bodyPr/>
        <a:lstStyle/>
        <a:p>
          <a:endParaRPr lang="en-US"/>
        </a:p>
      </dgm:t>
    </dgm:pt>
    <dgm:pt modelId="{1A77781A-35FA-554D-B413-19F6865F1FA3}">
      <dgm:prSet custT="1"/>
      <dgm:spPr/>
      <dgm:t>
        <a:bodyPr/>
        <a:lstStyle/>
        <a:p>
          <a:pPr>
            <a:buNone/>
          </a:pPr>
          <a:r>
            <a:rPr lang="en-US" sz="2400" b="1" dirty="0"/>
            <a:t>   but, importantly, to reorganize society to emphasize:</a:t>
          </a:r>
          <a:endParaRPr lang="en-US" sz="2400" dirty="0"/>
        </a:p>
      </dgm:t>
    </dgm:pt>
    <dgm:pt modelId="{85B73A26-B172-2644-B73D-5E2EA532CE33}" type="parTrans" cxnId="{24BA61C6-9B16-9249-8944-55EC69062BBD}">
      <dgm:prSet/>
      <dgm:spPr/>
      <dgm:t>
        <a:bodyPr/>
        <a:lstStyle/>
        <a:p>
          <a:endParaRPr lang="en-US"/>
        </a:p>
      </dgm:t>
    </dgm:pt>
    <dgm:pt modelId="{4ED00C09-99A3-1E45-ABD7-E26D7126EE28}" type="sibTrans" cxnId="{24BA61C6-9B16-9249-8944-55EC69062BBD}">
      <dgm:prSet/>
      <dgm:spPr/>
      <dgm:t>
        <a:bodyPr/>
        <a:lstStyle/>
        <a:p>
          <a:endParaRPr lang="en-US"/>
        </a:p>
      </dgm:t>
    </dgm:pt>
    <dgm:pt modelId="{2DB8058C-672C-3840-AE15-523BCFFA7CF3}" type="pres">
      <dgm:prSet presAssocID="{9A9B5D7B-FF90-4572-A316-92CB4F69295F}" presName="linear" presStyleCnt="0">
        <dgm:presLayoutVars>
          <dgm:dir/>
          <dgm:animLvl val="lvl"/>
          <dgm:resizeHandles val="exact"/>
        </dgm:presLayoutVars>
      </dgm:prSet>
      <dgm:spPr/>
    </dgm:pt>
    <dgm:pt modelId="{CB107A59-314B-3E4F-B641-A4379307F15B}" type="pres">
      <dgm:prSet presAssocID="{7925C448-AF16-4686-A208-B48E00EFE731}" presName="parentLin" presStyleCnt="0"/>
      <dgm:spPr/>
    </dgm:pt>
    <dgm:pt modelId="{36E8F60C-C6CE-2443-9E26-53A5F7056E2F}" type="pres">
      <dgm:prSet presAssocID="{7925C448-AF16-4686-A208-B48E00EFE731}" presName="parentLeftMargin" presStyleLbl="node1" presStyleIdx="0" presStyleCnt="1"/>
      <dgm:spPr/>
    </dgm:pt>
    <dgm:pt modelId="{4470F66B-CC62-3F47-8453-544394056477}" type="pres">
      <dgm:prSet presAssocID="{7925C448-AF16-4686-A208-B48E00EFE731}" presName="parentText" presStyleLbl="node1" presStyleIdx="0" presStyleCnt="1" custScaleX="122677" custScaleY="182440" custLinFactNeighborX="-8979" custLinFactNeighborY="8260">
        <dgm:presLayoutVars>
          <dgm:chMax val="0"/>
          <dgm:bulletEnabled val="1"/>
        </dgm:presLayoutVars>
      </dgm:prSet>
      <dgm:spPr/>
    </dgm:pt>
    <dgm:pt modelId="{52373EB5-3874-1244-84E1-BD8BB220E64B}" type="pres">
      <dgm:prSet presAssocID="{7925C448-AF16-4686-A208-B48E00EFE731}" presName="negativeSpace" presStyleCnt="0"/>
      <dgm:spPr/>
    </dgm:pt>
    <dgm:pt modelId="{EBB585B4-5EF0-E64E-9D4A-8400A0FF82C3}" type="pres">
      <dgm:prSet presAssocID="{7925C448-AF16-4686-A208-B48E00EFE731}" presName="childText" presStyleLbl="conFgAcc1" presStyleIdx="0" presStyleCnt="1" custScaleY="103444" custLinFactNeighborX="2918" custLinFactNeighborY="980">
        <dgm:presLayoutVars>
          <dgm:bulletEnabled val="1"/>
        </dgm:presLayoutVars>
      </dgm:prSet>
      <dgm:spPr/>
    </dgm:pt>
  </dgm:ptLst>
  <dgm:cxnLst>
    <dgm:cxn modelId="{C8BCD304-89A5-2344-876E-34C1F0F42571}" type="presOf" srcId="{1A77781A-35FA-554D-B413-19F6865F1FA3}" destId="{EBB585B4-5EF0-E64E-9D4A-8400A0FF82C3}" srcOrd="0" destOrd="1" presId="urn:microsoft.com/office/officeart/2005/8/layout/list1"/>
    <dgm:cxn modelId="{34AE5017-43CB-3F4B-A124-71C08A8B4A26}" srcId="{7925C448-AF16-4686-A208-B48E00EFE731}" destId="{05B8F356-04D1-3146-9B09-9AF9E4A48C93}" srcOrd="6" destOrd="0" parTransId="{5F7BB2FF-17D8-6D4F-BF31-30CEF9A1C503}" sibTransId="{084BE816-811B-F14E-AE20-8EFE220D4440}"/>
    <dgm:cxn modelId="{4FC93722-E82F-6647-B585-76FD062183B1}" srcId="{7925C448-AF16-4686-A208-B48E00EFE731}" destId="{8DBB6F28-FBF0-A343-9478-85C595D79609}" srcOrd="3" destOrd="0" parTransId="{F47D527A-4DB6-034D-8CF7-B6BFD04B57AB}" sibTransId="{D42DBBCD-1E54-3B4A-B2A2-5460DF9C7F95}"/>
    <dgm:cxn modelId="{A6454427-9E3E-5346-B25E-BD3268B77554}" type="presOf" srcId="{40A3BAC2-1824-0942-A949-1EDDDA424B3A}" destId="{EBB585B4-5EF0-E64E-9D4A-8400A0FF82C3}" srcOrd="0" destOrd="4" presId="urn:microsoft.com/office/officeart/2005/8/layout/list1"/>
    <dgm:cxn modelId="{7CC5642F-7F00-9B48-8C90-7AFFC921E218}" type="presOf" srcId="{A6034FA6-13DE-B943-9DE5-41EB88A2EE5F}" destId="{EBB585B4-5EF0-E64E-9D4A-8400A0FF82C3}" srcOrd="0" destOrd="2" presId="urn:microsoft.com/office/officeart/2005/8/layout/list1"/>
    <dgm:cxn modelId="{76225030-CBD3-4508-A183-6402931370E2}" srcId="{7925C448-AF16-4686-A208-B48E00EFE731}" destId="{9F4FAA9F-A143-4859-82B1-56F16A7B933F}" srcOrd="0" destOrd="0" parTransId="{88354F75-C7F5-4478-990C-1C5843CA2C00}" sibTransId="{EE8E6EAC-B38E-49A9-B9B2-1BAFED21F8C8}"/>
    <dgm:cxn modelId="{43D25F34-30FB-594B-8EAC-EEB4CDAE3CCC}" type="presOf" srcId="{9F4FAA9F-A143-4859-82B1-56F16A7B933F}" destId="{EBB585B4-5EF0-E64E-9D4A-8400A0FF82C3}" srcOrd="0" destOrd="0" presId="urn:microsoft.com/office/officeart/2005/8/layout/list1"/>
    <dgm:cxn modelId="{E10E5543-57BE-EF43-93C6-95D960BC7E1F}" type="presOf" srcId="{9A9B5D7B-FF90-4572-A316-92CB4F69295F}" destId="{2DB8058C-672C-3840-AE15-523BCFFA7CF3}" srcOrd="0" destOrd="0" presId="urn:microsoft.com/office/officeart/2005/8/layout/list1"/>
    <dgm:cxn modelId="{72A3445C-DC9E-40DD-87B6-F5EEBC533CD6}" srcId="{9A9B5D7B-FF90-4572-A316-92CB4F69295F}" destId="{7925C448-AF16-4686-A208-B48E00EFE731}" srcOrd="0" destOrd="0" parTransId="{5039EE55-C6F5-45E7-A267-C769A7798931}" sibTransId="{9D62EC33-38FF-4369-97C9-A49A6A0889D9}"/>
    <dgm:cxn modelId="{7B247666-5FC6-854C-9C23-0A692329CE92}" srcId="{7925C448-AF16-4686-A208-B48E00EFE731}" destId="{3A9EBA37-31EC-DB45-AB83-CFE08EE39068}" srcOrd="5" destOrd="0" parTransId="{097DDAB2-020F-7E48-9579-A37786727BA5}" sibTransId="{9562B72D-AE29-E847-9020-3309D38593A6}"/>
    <dgm:cxn modelId="{13E1EF6E-3055-244F-9D28-6778D6669D54}" type="presOf" srcId="{7925C448-AF16-4686-A208-B48E00EFE731}" destId="{4470F66B-CC62-3F47-8453-544394056477}" srcOrd="1" destOrd="0" presId="urn:microsoft.com/office/officeart/2005/8/layout/list1"/>
    <dgm:cxn modelId="{7F731371-593D-3B40-A9C9-3E316A8CDC88}" type="presOf" srcId="{3A9EBA37-31EC-DB45-AB83-CFE08EE39068}" destId="{EBB585B4-5EF0-E64E-9D4A-8400A0FF82C3}" srcOrd="0" destOrd="5" presId="urn:microsoft.com/office/officeart/2005/8/layout/list1"/>
    <dgm:cxn modelId="{9C125472-FD7E-1D47-9198-3718343200A7}" type="presOf" srcId="{7925C448-AF16-4686-A208-B48E00EFE731}" destId="{36E8F60C-C6CE-2443-9E26-53A5F7056E2F}" srcOrd="0" destOrd="0" presId="urn:microsoft.com/office/officeart/2005/8/layout/list1"/>
    <dgm:cxn modelId="{4D566891-2C87-CC43-9B6D-B08212753E52}" srcId="{7925C448-AF16-4686-A208-B48E00EFE731}" destId="{A6034FA6-13DE-B943-9DE5-41EB88A2EE5F}" srcOrd="2" destOrd="0" parTransId="{AD4157F1-FDA5-974C-95A7-07F2062D0A2E}" sibTransId="{FD01D8E6-633B-7C40-8A46-33ABC09EA13A}"/>
    <dgm:cxn modelId="{86F3EFAB-DFF8-3646-87C4-6735E70EFC5D}" srcId="{7925C448-AF16-4686-A208-B48E00EFE731}" destId="{40A3BAC2-1824-0942-A949-1EDDDA424B3A}" srcOrd="4" destOrd="0" parTransId="{6A8FB996-6FF0-5B4D-948F-09464C3332B0}" sibTransId="{19FE4DEC-1608-7C4A-830C-CEF68750D837}"/>
    <dgm:cxn modelId="{24BA61C6-9B16-9249-8944-55EC69062BBD}" srcId="{7925C448-AF16-4686-A208-B48E00EFE731}" destId="{1A77781A-35FA-554D-B413-19F6865F1FA3}" srcOrd="1" destOrd="0" parTransId="{85B73A26-B172-2644-B73D-5E2EA532CE33}" sibTransId="{4ED00C09-99A3-1E45-ABD7-E26D7126EE28}"/>
    <dgm:cxn modelId="{DF124AC8-08AA-7E4D-93C9-C3C4AA402EA0}" type="presOf" srcId="{05B8F356-04D1-3146-9B09-9AF9E4A48C93}" destId="{EBB585B4-5EF0-E64E-9D4A-8400A0FF82C3}" srcOrd="0" destOrd="6" presId="urn:microsoft.com/office/officeart/2005/8/layout/list1"/>
    <dgm:cxn modelId="{EEB973E1-D65E-2544-ADFC-35930020AA2C}" type="presOf" srcId="{8DBB6F28-FBF0-A343-9478-85C595D79609}" destId="{EBB585B4-5EF0-E64E-9D4A-8400A0FF82C3}" srcOrd="0" destOrd="3" presId="urn:microsoft.com/office/officeart/2005/8/layout/list1"/>
    <dgm:cxn modelId="{7A885D81-2178-2148-8683-BC6C31C79C0A}" type="presParOf" srcId="{2DB8058C-672C-3840-AE15-523BCFFA7CF3}" destId="{CB107A59-314B-3E4F-B641-A4379307F15B}" srcOrd="0" destOrd="0" presId="urn:microsoft.com/office/officeart/2005/8/layout/list1"/>
    <dgm:cxn modelId="{4BFA715B-2424-AB46-969F-05AF9BA6CAB8}" type="presParOf" srcId="{CB107A59-314B-3E4F-B641-A4379307F15B}" destId="{36E8F60C-C6CE-2443-9E26-53A5F7056E2F}" srcOrd="0" destOrd="0" presId="urn:microsoft.com/office/officeart/2005/8/layout/list1"/>
    <dgm:cxn modelId="{C1A7DAC0-7895-634A-94EF-FE8AF9418A92}" type="presParOf" srcId="{CB107A59-314B-3E4F-B641-A4379307F15B}" destId="{4470F66B-CC62-3F47-8453-544394056477}" srcOrd="1" destOrd="0" presId="urn:microsoft.com/office/officeart/2005/8/layout/list1"/>
    <dgm:cxn modelId="{16786462-DF68-5444-AFCB-39C61B6964EC}" type="presParOf" srcId="{2DB8058C-672C-3840-AE15-523BCFFA7CF3}" destId="{52373EB5-3874-1244-84E1-BD8BB220E64B}" srcOrd="1" destOrd="0" presId="urn:microsoft.com/office/officeart/2005/8/layout/list1"/>
    <dgm:cxn modelId="{4EF4DDDF-D05D-CD45-A03D-1D791A777A03}" type="presParOf" srcId="{2DB8058C-672C-3840-AE15-523BCFFA7CF3}" destId="{EBB585B4-5EF0-E64E-9D4A-8400A0FF82C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0FC395-6ADB-4AA2-B69E-D61D01A81F9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E960701-132B-4082-A532-EDEC18CFA500}">
      <dgm:prSet custT="1"/>
      <dgm:spPr/>
      <dgm:t>
        <a:bodyPr/>
        <a:lstStyle/>
        <a:p>
          <a:r>
            <a:rPr lang="en-US" sz="2000" b="1" dirty="0"/>
            <a:t>Local food growing</a:t>
          </a:r>
        </a:p>
      </dgm:t>
    </dgm:pt>
    <dgm:pt modelId="{E6788D62-2674-4E8E-A7C0-72C76BFA3125}" type="parTrans" cxnId="{8400BA1E-7788-4309-9B41-0BBDB7310488}">
      <dgm:prSet/>
      <dgm:spPr/>
      <dgm:t>
        <a:bodyPr/>
        <a:lstStyle/>
        <a:p>
          <a:endParaRPr lang="en-US"/>
        </a:p>
      </dgm:t>
    </dgm:pt>
    <dgm:pt modelId="{EB5FD79B-7A13-4922-93DD-C626C9266EE2}" type="sibTrans" cxnId="{8400BA1E-7788-4309-9B41-0BBDB7310488}">
      <dgm:prSet/>
      <dgm:spPr/>
      <dgm:t>
        <a:bodyPr/>
        <a:lstStyle/>
        <a:p>
          <a:endParaRPr lang="en-US"/>
        </a:p>
      </dgm:t>
    </dgm:pt>
    <dgm:pt modelId="{AE04F7B7-44F4-4D59-AC27-A82F4798449C}">
      <dgm:prSet custT="1"/>
      <dgm:spPr/>
      <dgm:t>
        <a:bodyPr/>
        <a:lstStyle/>
        <a:p>
          <a:r>
            <a:rPr lang="en-US" sz="2000" b="1" dirty="0"/>
            <a:t>Urban gardens</a:t>
          </a:r>
        </a:p>
      </dgm:t>
    </dgm:pt>
    <dgm:pt modelId="{841E22DE-3869-48C2-91B8-BC7EC62966A8}" type="parTrans" cxnId="{737BDF8F-3402-4E22-9870-E170DCFFC5D3}">
      <dgm:prSet/>
      <dgm:spPr/>
      <dgm:t>
        <a:bodyPr/>
        <a:lstStyle/>
        <a:p>
          <a:endParaRPr lang="en-US"/>
        </a:p>
      </dgm:t>
    </dgm:pt>
    <dgm:pt modelId="{74E9B833-9DC5-4F94-9D27-51FF54DFE98E}" type="sibTrans" cxnId="{737BDF8F-3402-4E22-9870-E170DCFFC5D3}">
      <dgm:prSet/>
      <dgm:spPr/>
      <dgm:t>
        <a:bodyPr/>
        <a:lstStyle/>
        <a:p>
          <a:endParaRPr lang="en-US"/>
        </a:p>
      </dgm:t>
    </dgm:pt>
    <dgm:pt modelId="{5348CDF6-DC62-4E3E-9542-BF3AEE9D070B}">
      <dgm:prSet custT="1"/>
      <dgm:spPr/>
      <dgm:t>
        <a:bodyPr/>
        <a:lstStyle/>
        <a:p>
          <a:r>
            <a:rPr lang="en-US" sz="2000" b="1" dirty="0"/>
            <a:t>Housing cooperatives</a:t>
          </a:r>
        </a:p>
        <a:p>
          <a:r>
            <a:rPr lang="en-US" sz="1700" b="1" dirty="0"/>
            <a:t>housing for all</a:t>
          </a:r>
        </a:p>
      </dgm:t>
    </dgm:pt>
    <dgm:pt modelId="{15E410DD-056C-4185-888B-AD39EB3E80B2}" type="parTrans" cxnId="{A1CEC1B2-5C53-4304-9D3F-1D597D419BB3}">
      <dgm:prSet/>
      <dgm:spPr/>
      <dgm:t>
        <a:bodyPr/>
        <a:lstStyle/>
        <a:p>
          <a:endParaRPr lang="en-US"/>
        </a:p>
      </dgm:t>
    </dgm:pt>
    <dgm:pt modelId="{DA1A1875-F1EF-44EC-AFE9-BFFD4DBF30C2}" type="sibTrans" cxnId="{A1CEC1B2-5C53-4304-9D3F-1D597D419BB3}">
      <dgm:prSet/>
      <dgm:spPr/>
      <dgm:t>
        <a:bodyPr/>
        <a:lstStyle/>
        <a:p>
          <a:endParaRPr lang="en-US"/>
        </a:p>
      </dgm:t>
    </dgm:pt>
    <dgm:pt modelId="{D81A0918-9BBB-4341-A10D-1006FD33C2E8}">
      <dgm:prSet/>
      <dgm:spPr/>
      <dgm:t>
        <a:bodyPr/>
        <a:lstStyle/>
        <a:p>
          <a:r>
            <a:rPr lang="en-US" b="1" dirty="0"/>
            <a:t>Communal kitchens—</a:t>
          </a:r>
        </a:p>
        <a:p>
          <a:r>
            <a:rPr lang="en-US" b="1" dirty="0"/>
            <a:t>food for all</a:t>
          </a:r>
        </a:p>
      </dgm:t>
    </dgm:pt>
    <dgm:pt modelId="{0F1F65A5-5C3E-4B36-B80C-2C3A1202B635}" type="parTrans" cxnId="{A3E1B6EA-7693-422F-BAFA-3974998ABF3A}">
      <dgm:prSet/>
      <dgm:spPr/>
      <dgm:t>
        <a:bodyPr/>
        <a:lstStyle/>
        <a:p>
          <a:endParaRPr lang="en-US"/>
        </a:p>
      </dgm:t>
    </dgm:pt>
    <dgm:pt modelId="{6597167D-4FF3-42A1-A9E5-0A010890F673}" type="sibTrans" cxnId="{A3E1B6EA-7693-422F-BAFA-3974998ABF3A}">
      <dgm:prSet/>
      <dgm:spPr/>
      <dgm:t>
        <a:bodyPr/>
        <a:lstStyle/>
        <a:p>
          <a:endParaRPr lang="en-US"/>
        </a:p>
      </dgm:t>
    </dgm:pt>
    <dgm:pt modelId="{6D67EFCB-33C5-4311-85FC-12AEF0748E5F}">
      <dgm:prSet/>
      <dgm:spPr/>
      <dgm:t>
        <a:bodyPr/>
        <a:lstStyle/>
        <a:p>
          <a:r>
            <a:rPr lang="en-US" b="1" dirty="0"/>
            <a:t>Communal clinics--health care for all</a:t>
          </a:r>
        </a:p>
      </dgm:t>
    </dgm:pt>
    <dgm:pt modelId="{58ECA18E-C6B2-4643-BC27-A916F354D773}" type="parTrans" cxnId="{D3A19861-1AC4-45B1-9946-235A66A15539}">
      <dgm:prSet/>
      <dgm:spPr/>
      <dgm:t>
        <a:bodyPr/>
        <a:lstStyle/>
        <a:p>
          <a:endParaRPr lang="en-US"/>
        </a:p>
      </dgm:t>
    </dgm:pt>
    <dgm:pt modelId="{40E481D7-6677-4CCE-9DD7-A8AD83D8118A}" type="sibTrans" cxnId="{D3A19861-1AC4-45B1-9946-235A66A15539}">
      <dgm:prSet/>
      <dgm:spPr/>
      <dgm:t>
        <a:bodyPr/>
        <a:lstStyle/>
        <a:p>
          <a:endParaRPr lang="en-US"/>
        </a:p>
      </dgm:t>
    </dgm:pt>
    <dgm:pt modelId="{36D091BF-C819-4793-B04F-6E3C89CE2283}">
      <dgm:prSet custT="1"/>
      <dgm:spPr/>
      <dgm:t>
        <a:bodyPr/>
        <a:lstStyle/>
        <a:p>
          <a:r>
            <a:rPr lang="en-US" sz="2000" b="1" dirty="0"/>
            <a:t>Decentralized renewable energy</a:t>
          </a:r>
        </a:p>
      </dgm:t>
    </dgm:pt>
    <dgm:pt modelId="{0BB8D352-1E36-4B2F-82E5-4CA36CB576FC}" type="parTrans" cxnId="{43CCD7D4-3495-419E-957E-57D61001B677}">
      <dgm:prSet/>
      <dgm:spPr/>
      <dgm:t>
        <a:bodyPr/>
        <a:lstStyle/>
        <a:p>
          <a:endParaRPr lang="en-US"/>
        </a:p>
      </dgm:t>
    </dgm:pt>
    <dgm:pt modelId="{D89EBFDA-7C29-4D43-AE58-A4F00AF441F8}" type="sibTrans" cxnId="{43CCD7D4-3495-419E-957E-57D61001B677}">
      <dgm:prSet/>
      <dgm:spPr/>
      <dgm:t>
        <a:bodyPr/>
        <a:lstStyle/>
        <a:p>
          <a:endParaRPr lang="en-US"/>
        </a:p>
      </dgm:t>
    </dgm:pt>
    <dgm:pt modelId="{4E5D9CBC-0634-4BB3-A3DB-3EA92C25AAFE}">
      <dgm:prSet custT="1"/>
      <dgm:spPr/>
      <dgm:t>
        <a:bodyPr/>
        <a:lstStyle/>
        <a:p>
          <a:r>
            <a:rPr lang="en-US" sz="2000" b="1" dirty="0"/>
            <a:t>Shorter workweeks</a:t>
          </a:r>
        </a:p>
      </dgm:t>
    </dgm:pt>
    <dgm:pt modelId="{CAEFCA23-FC5A-487A-88BD-6FCF56B589CB}" type="parTrans" cxnId="{AB3BBB8E-EA4D-4431-A935-ACFBCAAAC853}">
      <dgm:prSet/>
      <dgm:spPr/>
      <dgm:t>
        <a:bodyPr/>
        <a:lstStyle/>
        <a:p>
          <a:endParaRPr lang="en-US"/>
        </a:p>
      </dgm:t>
    </dgm:pt>
    <dgm:pt modelId="{99E2D108-222E-4BCD-8F60-5D3C5D76787B}" type="sibTrans" cxnId="{AB3BBB8E-EA4D-4431-A935-ACFBCAAAC853}">
      <dgm:prSet/>
      <dgm:spPr/>
      <dgm:t>
        <a:bodyPr/>
        <a:lstStyle/>
        <a:p>
          <a:endParaRPr lang="en-US"/>
        </a:p>
      </dgm:t>
    </dgm:pt>
    <dgm:pt modelId="{CF8D18FC-4F62-4575-AC1E-3FC0D78E44A9}">
      <dgm:prSet custT="1"/>
      <dgm:spPr/>
      <dgm:t>
        <a:bodyPr/>
        <a:lstStyle/>
        <a:p>
          <a:r>
            <a:rPr lang="en-US" sz="2000" b="1" dirty="0"/>
            <a:t>Job guarantees</a:t>
          </a:r>
        </a:p>
      </dgm:t>
    </dgm:pt>
    <dgm:pt modelId="{F33424EC-249C-419C-9970-17892CEB2748}" type="parTrans" cxnId="{BE66EC41-F102-4D3B-B1DC-6A8AB49BD814}">
      <dgm:prSet/>
      <dgm:spPr/>
      <dgm:t>
        <a:bodyPr/>
        <a:lstStyle/>
        <a:p>
          <a:endParaRPr lang="en-US"/>
        </a:p>
      </dgm:t>
    </dgm:pt>
    <dgm:pt modelId="{DB42DD92-4F3D-41E4-B546-D94AA9CC838E}" type="sibTrans" cxnId="{BE66EC41-F102-4D3B-B1DC-6A8AB49BD814}">
      <dgm:prSet/>
      <dgm:spPr/>
      <dgm:t>
        <a:bodyPr/>
        <a:lstStyle/>
        <a:p>
          <a:endParaRPr lang="en-US"/>
        </a:p>
      </dgm:t>
    </dgm:pt>
    <dgm:pt modelId="{94C1ABF8-56F1-4FF5-A83E-BD49B751C586}">
      <dgm:prSet custT="1"/>
      <dgm:spPr/>
      <dgm:t>
        <a:bodyPr/>
        <a:lstStyle/>
        <a:p>
          <a:r>
            <a:rPr lang="en-US" sz="2000" b="1" dirty="0"/>
            <a:t>Guaranteed basic income for all </a:t>
          </a:r>
        </a:p>
      </dgm:t>
    </dgm:pt>
    <dgm:pt modelId="{77B5C12B-8A3C-47AE-AD88-C050733090E5}" type="parTrans" cxnId="{BB7E9EE0-0BC6-47EC-8229-8FCED7311218}">
      <dgm:prSet/>
      <dgm:spPr/>
      <dgm:t>
        <a:bodyPr/>
        <a:lstStyle/>
        <a:p>
          <a:endParaRPr lang="en-US"/>
        </a:p>
      </dgm:t>
    </dgm:pt>
    <dgm:pt modelId="{B8DDD6B0-2EB4-4AD2-9794-576463417C8A}" type="sibTrans" cxnId="{BB7E9EE0-0BC6-47EC-8229-8FCED7311218}">
      <dgm:prSet/>
      <dgm:spPr/>
      <dgm:t>
        <a:bodyPr/>
        <a:lstStyle/>
        <a:p>
          <a:endParaRPr lang="en-US"/>
        </a:p>
      </dgm:t>
    </dgm:pt>
    <dgm:pt modelId="{8E0B23B4-7128-844E-906B-6F8527B511B6}" type="pres">
      <dgm:prSet presAssocID="{1D0FC395-6ADB-4AA2-B69E-D61D01A81F96}" presName="diagram" presStyleCnt="0">
        <dgm:presLayoutVars>
          <dgm:dir/>
          <dgm:resizeHandles val="exact"/>
        </dgm:presLayoutVars>
      </dgm:prSet>
      <dgm:spPr/>
    </dgm:pt>
    <dgm:pt modelId="{4950F664-AA62-0341-AEF5-0BC4C0093BB2}" type="pres">
      <dgm:prSet presAssocID="{BE960701-132B-4082-A532-EDEC18CFA500}" presName="node" presStyleLbl="node1" presStyleIdx="0" presStyleCnt="9">
        <dgm:presLayoutVars>
          <dgm:bulletEnabled val="1"/>
        </dgm:presLayoutVars>
      </dgm:prSet>
      <dgm:spPr/>
    </dgm:pt>
    <dgm:pt modelId="{F7FF19B7-AAA9-5E4D-82C3-8011895EFFFB}" type="pres">
      <dgm:prSet presAssocID="{EB5FD79B-7A13-4922-93DD-C626C9266EE2}" presName="sibTrans" presStyleCnt="0"/>
      <dgm:spPr/>
    </dgm:pt>
    <dgm:pt modelId="{0843B311-00D1-9744-85B8-BAB607019F54}" type="pres">
      <dgm:prSet presAssocID="{AE04F7B7-44F4-4D59-AC27-A82F4798449C}" presName="node" presStyleLbl="node1" presStyleIdx="1" presStyleCnt="9" custLinFactNeighborX="269" custLinFactNeighborY="2520">
        <dgm:presLayoutVars>
          <dgm:bulletEnabled val="1"/>
        </dgm:presLayoutVars>
      </dgm:prSet>
      <dgm:spPr/>
    </dgm:pt>
    <dgm:pt modelId="{12087914-A07A-9244-B27B-5D8AFB5D239D}" type="pres">
      <dgm:prSet presAssocID="{74E9B833-9DC5-4F94-9D27-51FF54DFE98E}" presName="sibTrans" presStyleCnt="0"/>
      <dgm:spPr/>
    </dgm:pt>
    <dgm:pt modelId="{BABF0612-04C5-CF40-8B0A-030FFB1525CC}" type="pres">
      <dgm:prSet presAssocID="{5348CDF6-DC62-4E3E-9542-BF3AEE9D070B}" presName="node" presStyleLbl="node1" presStyleIdx="2" presStyleCnt="9">
        <dgm:presLayoutVars>
          <dgm:bulletEnabled val="1"/>
        </dgm:presLayoutVars>
      </dgm:prSet>
      <dgm:spPr/>
    </dgm:pt>
    <dgm:pt modelId="{760A9DAD-A649-2A4A-87E4-7854949798B8}" type="pres">
      <dgm:prSet presAssocID="{DA1A1875-F1EF-44EC-AFE9-BFFD4DBF30C2}" presName="sibTrans" presStyleCnt="0"/>
      <dgm:spPr/>
    </dgm:pt>
    <dgm:pt modelId="{5BD9BEFF-0D2A-F243-9018-1A2D7DEBB7F1}" type="pres">
      <dgm:prSet presAssocID="{D81A0918-9BBB-4341-A10D-1006FD33C2E8}" presName="node" presStyleLbl="node1" presStyleIdx="3" presStyleCnt="9">
        <dgm:presLayoutVars>
          <dgm:bulletEnabled val="1"/>
        </dgm:presLayoutVars>
      </dgm:prSet>
      <dgm:spPr/>
    </dgm:pt>
    <dgm:pt modelId="{8175FB7D-9629-FD41-82B1-191541E249EE}" type="pres">
      <dgm:prSet presAssocID="{6597167D-4FF3-42A1-A9E5-0A010890F673}" presName="sibTrans" presStyleCnt="0"/>
      <dgm:spPr/>
    </dgm:pt>
    <dgm:pt modelId="{6678B87D-4299-F943-B788-A29D7BB5F2AB}" type="pres">
      <dgm:prSet presAssocID="{6D67EFCB-33C5-4311-85FC-12AEF0748E5F}" presName="node" presStyleLbl="node1" presStyleIdx="4" presStyleCnt="9">
        <dgm:presLayoutVars>
          <dgm:bulletEnabled val="1"/>
        </dgm:presLayoutVars>
      </dgm:prSet>
      <dgm:spPr/>
    </dgm:pt>
    <dgm:pt modelId="{06DDA6B1-2046-8845-AFCB-BC3ABD2119B1}" type="pres">
      <dgm:prSet presAssocID="{40E481D7-6677-4CCE-9DD7-A8AD83D8118A}" presName="sibTrans" presStyleCnt="0"/>
      <dgm:spPr/>
    </dgm:pt>
    <dgm:pt modelId="{577D797D-ED1B-F34F-80EB-9108F7D9AAD8}" type="pres">
      <dgm:prSet presAssocID="{36D091BF-C819-4793-B04F-6E3C89CE2283}" presName="node" presStyleLbl="node1" presStyleIdx="5" presStyleCnt="9">
        <dgm:presLayoutVars>
          <dgm:bulletEnabled val="1"/>
        </dgm:presLayoutVars>
      </dgm:prSet>
      <dgm:spPr/>
    </dgm:pt>
    <dgm:pt modelId="{B0879B73-65BB-5644-9456-BA137B62E451}" type="pres">
      <dgm:prSet presAssocID="{D89EBFDA-7C29-4D43-AE58-A4F00AF441F8}" presName="sibTrans" presStyleCnt="0"/>
      <dgm:spPr/>
    </dgm:pt>
    <dgm:pt modelId="{F5D59217-3828-0049-A74D-EA24C5C70175}" type="pres">
      <dgm:prSet presAssocID="{4E5D9CBC-0634-4BB3-A3DB-3EA92C25AAFE}" presName="node" presStyleLbl="node1" presStyleIdx="6" presStyleCnt="9">
        <dgm:presLayoutVars>
          <dgm:bulletEnabled val="1"/>
        </dgm:presLayoutVars>
      </dgm:prSet>
      <dgm:spPr/>
    </dgm:pt>
    <dgm:pt modelId="{6B91AFBB-FCCB-DE47-A302-9CDB24F318C8}" type="pres">
      <dgm:prSet presAssocID="{99E2D108-222E-4BCD-8F60-5D3C5D76787B}" presName="sibTrans" presStyleCnt="0"/>
      <dgm:spPr/>
    </dgm:pt>
    <dgm:pt modelId="{690240CB-B369-7948-99E9-39DB69E285BF}" type="pres">
      <dgm:prSet presAssocID="{CF8D18FC-4F62-4575-AC1E-3FC0D78E44A9}" presName="node" presStyleLbl="node1" presStyleIdx="7" presStyleCnt="9">
        <dgm:presLayoutVars>
          <dgm:bulletEnabled val="1"/>
        </dgm:presLayoutVars>
      </dgm:prSet>
      <dgm:spPr/>
    </dgm:pt>
    <dgm:pt modelId="{8D709463-D1E7-8E45-BB8D-A5FBAA262E8B}" type="pres">
      <dgm:prSet presAssocID="{DB42DD92-4F3D-41E4-B546-D94AA9CC838E}" presName="sibTrans" presStyleCnt="0"/>
      <dgm:spPr/>
    </dgm:pt>
    <dgm:pt modelId="{691C8A6E-1F8D-7443-87B6-1CE5A29A4416}" type="pres">
      <dgm:prSet presAssocID="{94C1ABF8-56F1-4FF5-A83E-BD49B751C586}" presName="node" presStyleLbl="node1" presStyleIdx="8" presStyleCnt="9">
        <dgm:presLayoutVars>
          <dgm:bulletEnabled val="1"/>
        </dgm:presLayoutVars>
      </dgm:prSet>
      <dgm:spPr/>
    </dgm:pt>
  </dgm:ptLst>
  <dgm:cxnLst>
    <dgm:cxn modelId="{773DBE0C-BD3E-BE43-9DF5-85BFF9D2DB9B}" type="presOf" srcId="{AE04F7B7-44F4-4D59-AC27-A82F4798449C}" destId="{0843B311-00D1-9744-85B8-BAB607019F54}" srcOrd="0" destOrd="0" presId="urn:microsoft.com/office/officeart/2005/8/layout/default"/>
    <dgm:cxn modelId="{8400BA1E-7788-4309-9B41-0BBDB7310488}" srcId="{1D0FC395-6ADB-4AA2-B69E-D61D01A81F96}" destId="{BE960701-132B-4082-A532-EDEC18CFA500}" srcOrd="0" destOrd="0" parTransId="{E6788D62-2674-4E8E-A7C0-72C76BFA3125}" sibTransId="{EB5FD79B-7A13-4922-93DD-C626C9266EE2}"/>
    <dgm:cxn modelId="{C6A5BB24-5FF0-1444-B48C-3211B1E37A20}" type="presOf" srcId="{94C1ABF8-56F1-4FF5-A83E-BD49B751C586}" destId="{691C8A6E-1F8D-7443-87B6-1CE5A29A4416}" srcOrd="0" destOrd="0" presId="urn:microsoft.com/office/officeart/2005/8/layout/default"/>
    <dgm:cxn modelId="{BE66EC41-F102-4D3B-B1DC-6A8AB49BD814}" srcId="{1D0FC395-6ADB-4AA2-B69E-D61D01A81F96}" destId="{CF8D18FC-4F62-4575-AC1E-3FC0D78E44A9}" srcOrd="7" destOrd="0" parTransId="{F33424EC-249C-419C-9970-17892CEB2748}" sibTransId="{DB42DD92-4F3D-41E4-B546-D94AA9CC838E}"/>
    <dgm:cxn modelId="{19F0725B-DE36-F34F-A594-5D5BF11309A9}" type="presOf" srcId="{CF8D18FC-4F62-4575-AC1E-3FC0D78E44A9}" destId="{690240CB-B369-7948-99E9-39DB69E285BF}" srcOrd="0" destOrd="0" presId="urn:microsoft.com/office/officeart/2005/8/layout/default"/>
    <dgm:cxn modelId="{D3A19861-1AC4-45B1-9946-235A66A15539}" srcId="{1D0FC395-6ADB-4AA2-B69E-D61D01A81F96}" destId="{6D67EFCB-33C5-4311-85FC-12AEF0748E5F}" srcOrd="4" destOrd="0" parTransId="{58ECA18E-C6B2-4643-BC27-A916F354D773}" sibTransId="{40E481D7-6677-4CCE-9DD7-A8AD83D8118A}"/>
    <dgm:cxn modelId="{1115766C-602A-9B49-B7B1-6BC45565FAA1}" type="presOf" srcId="{4E5D9CBC-0634-4BB3-A3DB-3EA92C25AAFE}" destId="{F5D59217-3828-0049-A74D-EA24C5C70175}" srcOrd="0" destOrd="0" presId="urn:microsoft.com/office/officeart/2005/8/layout/default"/>
    <dgm:cxn modelId="{93892681-C051-6144-AE50-C62E5984FC5E}" type="presOf" srcId="{5348CDF6-DC62-4E3E-9542-BF3AEE9D070B}" destId="{BABF0612-04C5-CF40-8B0A-030FFB1525CC}" srcOrd="0" destOrd="0" presId="urn:microsoft.com/office/officeart/2005/8/layout/default"/>
    <dgm:cxn modelId="{04A9F088-4837-BF4E-A0BD-C2F4BF797836}" type="presOf" srcId="{BE960701-132B-4082-A532-EDEC18CFA500}" destId="{4950F664-AA62-0341-AEF5-0BC4C0093BB2}" srcOrd="0" destOrd="0" presId="urn:microsoft.com/office/officeart/2005/8/layout/default"/>
    <dgm:cxn modelId="{AB3BBB8E-EA4D-4431-A935-ACFBCAAAC853}" srcId="{1D0FC395-6ADB-4AA2-B69E-D61D01A81F96}" destId="{4E5D9CBC-0634-4BB3-A3DB-3EA92C25AAFE}" srcOrd="6" destOrd="0" parTransId="{CAEFCA23-FC5A-487A-88BD-6FCF56B589CB}" sibTransId="{99E2D108-222E-4BCD-8F60-5D3C5D76787B}"/>
    <dgm:cxn modelId="{AAA0158F-588D-684E-A6F7-EFF5DD5900FA}" type="presOf" srcId="{D81A0918-9BBB-4341-A10D-1006FD33C2E8}" destId="{5BD9BEFF-0D2A-F243-9018-1A2D7DEBB7F1}" srcOrd="0" destOrd="0" presId="urn:microsoft.com/office/officeart/2005/8/layout/default"/>
    <dgm:cxn modelId="{737BDF8F-3402-4E22-9870-E170DCFFC5D3}" srcId="{1D0FC395-6ADB-4AA2-B69E-D61D01A81F96}" destId="{AE04F7B7-44F4-4D59-AC27-A82F4798449C}" srcOrd="1" destOrd="0" parTransId="{841E22DE-3869-48C2-91B8-BC7EC62966A8}" sibTransId="{74E9B833-9DC5-4F94-9D27-51FF54DFE98E}"/>
    <dgm:cxn modelId="{37AAE1A1-FB0B-834C-9B2B-86DEB1F9DF80}" type="presOf" srcId="{6D67EFCB-33C5-4311-85FC-12AEF0748E5F}" destId="{6678B87D-4299-F943-B788-A29D7BB5F2AB}" srcOrd="0" destOrd="0" presId="urn:microsoft.com/office/officeart/2005/8/layout/default"/>
    <dgm:cxn modelId="{A1CEC1B2-5C53-4304-9D3F-1D597D419BB3}" srcId="{1D0FC395-6ADB-4AA2-B69E-D61D01A81F96}" destId="{5348CDF6-DC62-4E3E-9542-BF3AEE9D070B}" srcOrd="2" destOrd="0" parTransId="{15E410DD-056C-4185-888B-AD39EB3E80B2}" sibTransId="{DA1A1875-F1EF-44EC-AFE9-BFFD4DBF30C2}"/>
    <dgm:cxn modelId="{1F29F8BF-468E-AA42-AE18-5B2A72C1E6F7}" type="presOf" srcId="{1D0FC395-6ADB-4AA2-B69E-D61D01A81F96}" destId="{8E0B23B4-7128-844E-906B-6F8527B511B6}" srcOrd="0" destOrd="0" presId="urn:microsoft.com/office/officeart/2005/8/layout/default"/>
    <dgm:cxn modelId="{43CCD7D4-3495-419E-957E-57D61001B677}" srcId="{1D0FC395-6ADB-4AA2-B69E-D61D01A81F96}" destId="{36D091BF-C819-4793-B04F-6E3C89CE2283}" srcOrd="5" destOrd="0" parTransId="{0BB8D352-1E36-4B2F-82E5-4CA36CB576FC}" sibTransId="{D89EBFDA-7C29-4D43-AE58-A4F00AF441F8}"/>
    <dgm:cxn modelId="{E9BF5FDA-8435-494A-B728-7E7092EC3B97}" type="presOf" srcId="{36D091BF-C819-4793-B04F-6E3C89CE2283}" destId="{577D797D-ED1B-F34F-80EB-9108F7D9AAD8}" srcOrd="0" destOrd="0" presId="urn:microsoft.com/office/officeart/2005/8/layout/default"/>
    <dgm:cxn modelId="{BB7E9EE0-0BC6-47EC-8229-8FCED7311218}" srcId="{1D0FC395-6ADB-4AA2-B69E-D61D01A81F96}" destId="{94C1ABF8-56F1-4FF5-A83E-BD49B751C586}" srcOrd="8" destOrd="0" parTransId="{77B5C12B-8A3C-47AE-AD88-C050733090E5}" sibTransId="{B8DDD6B0-2EB4-4AD2-9794-576463417C8A}"/>
    <dgm:cxn modelId="{A3E1B6EA-7693-422F-BAFA-3974998ABF3A}" srcId="{1D0FC395-6ADB-4AA2-B69E-D61D01A81F96}" destId="{D81A0918-9BBB-4341-A10D-1006FD33C2E8}" srcOrd="3" destOrd="0" parTransId="{0F1F65A5-5C3E-4B36-B80C-2C3A1202B635}" sibTransId="{6597167D-4FF3-42A1-A9E5-0A010890F673}"/>
    <dgm:cxn modelId="{4E868C81-4D5D-5C4C-BED6-6979E0DAE54B}" type="presParOf" srcId="{8E0B23B4-7128-844E-906B-6F8527B511B6}" destId="{4950F664-AA62-0341-AEF5-0BC4C0093BB2}" srcOrd="0" destOrd="0" presId="urn:microsoft.com/office/officeart/2005/8/layout/default"/>
    <dgm:cxn modelId="{BD6F3BF5-ED6A-8E42-BD58-F659FAF5F9CD}" type="presParOf" srcId="{8E0B23B4-7128-844E-906B-6F8527B511B6}" destId="{F7FF19B7-AAA9-5E4D-82C3-8011895EFFFB}" srcOrd="1" destOrd="0" presId="urn:microsoft.com/office/officeart/2005/8/layout/default"/>
    <dgm:cxn modelId="{4F222910-B798-5242-80B5-F5097F85179C}" type="presParOf" srcId="{8E0B23B4-7128-844E-906B-6F8527B511B6}" destId="{0843B311-00D1-9744-85B8-BAB607019F54}" srcOrd="2" destOrd="0" presId="urn:microsoft.com/office/officeart/2005/8/layout/default"/>
    <dgm:cxn modelId="{6ED93717-3D5A-FB4C-B3DC-EB2F6440C74F}" type="presParOf" srcId="{8E0B23B4-7128-844E-906B-6F8527B511B6}" destId="{12087914-A07A-9244-B27B-5D8AFB5D239D}" srcOrd="3" destOrd="0" presId="urn:microsoft.com/office/officeart/2005/8/layout/default"/>
    <dgm:cxn modelId="{4B43FF00-7783-B848-88D2-8023992C7A1E}" type="presParOf" srcId="{8E0B23B4-7128-844E-906B-6F8527B511B6}" destId="{BABF0612-04C5-CF40-8B0A-030FFB1525CC}" srcOrd="4" destOrd="0" presId="urn:microsoft.com/office/officeart/2005/8/layout/default"/>
    <dgm:cxn modelId="{30B2B612-9014-8641-B882-5D4E7CF4DBA3}" type="presParOf" srcId="{8E0B23B4-7128-844E-906B-6F8527B511B6}" destId="{760A9DAD-A649-2A4A-87E4-7854949798B8}" srcOrd="5" destOrd="0" presId="urn:microsoft.com/office/officeart/2005/8/layout/default"/>
    <dgm:cxn modelId="{8AB6F8AF-3451-1749-A47B-7B5F01A3898E}" type="presParOf" srcId="{8E0B23B4-7128-844E-906B-6F8527B511B6}" destId="{5BD9BEFF-0D2A-F243-9018-1A2D7DEBB7F1}" srcOrd="6" destOrd="0" presId="urn:microsoft.com/office/officeart/2005/8/layout/default"/>
    <dgm:cxn modelId="{7E6EBFD4-D959-EF4A-91E8-9FB874F0A903}" type="presParOf" srcId="{8E0B23B4-7128-844E-906B-6F8527B511B6}" destId="{8175FB7D-9629-FD41-82B1-191541E249EE}" srcOrd="7" destOrd="0" presId="urn:microsoft.com/office/officeart/2005/8/layout/default"/>
    <dgm:cxn modelId="{6CEB6FBC-C3E8-F946-85EC-1A3D8B982361}" type="presParOf" srcId="{8E0B23B4-7128-844E-906B-6F8527B511B6}" destId="{6678B87D-4299-F943-B788-A29D7BB5F2AB}" srcOrd="8" destOrd="0" presId="urn:microsoft.com/office/officeart/2005/8/layout/default"/>
    <dgm:cxn modelId="{C3BDAF28-E22B-3045-9EF8-7D94F3721FC5}" type="presParOf" srcId="{8E0B23B4-7128-844E-906B-6F8527B511B6}" destId="{06DDA6B1-2046-8845-AFCB-BC3ABD2119B1}" srcOrd="9" destOrd="0" presId="urn:microsoft.com/office/officeart/2005/8/layout/default"/>
    <dgm:cxn modelId="{C0A0B0C2-B64A-414E-8EC1-D03938BEE7A6}" type="presParOf" srcId="{8E0B23B4-7128-844E-906B-6F8527B511B6}" destId="{577D797D-ED1B-F34F-80EB-9108F7D9AAD8}" srcOrd="10" destOrd="0" presId="urn:microsoft.com/office/officeart/2005/8/layout/default"/>
    <dgm:cxn modelId="{917660A0-C998-1A4A-A4FD-BE22F5A84084}" type="presParOf" srcId="{8E0B23B4-7128-844E-906B-6F8527B511B6}" destId="{B0879B73-65BB-5644-9456-BA137B62E451}" srcOrd="11" destOrd="0" presId="urn:microsoft.com/office/officeart/2005/8/layout/default"/>
    <dgm:cxn modelId="{05DCDF47-BBF8-B846-8570-D63D58F652AB}" type="presParOf" srcId="{8E0B23B4-7128-844E-906B-6F8527B511B6}" destId="{F5D59217-3828-0049-A74D-EA24C5C70175}" srcOrd="12" destOrd="0" presId="urn:microsoft.com/office/officeart/2005/8/layout/default"/>
    <dgm:cxn modelId="{24B08A73-526F-334B-A940-70B6DFBFD46A}" type="presParOf" srcId="{8E0B23B4-7128-844E-906B-6F8527B511B6}" destId="{6B91AFBB-FCCB-DE47-A302-9CDB24F318C8}" srcOrd="13" destOrd="0" presId="urn:microsoft.com/office/officeart/2005/8/layout/default"/>
    <dgm:cxn modelId="{4837F3DC-A79F-4B42-ABB7-80B5E4D02E0D}" type="presParOf" srcId="{8E0B23B4-7128-844E-906B-6F8527B511B6}" destId="{690240CB-B369-7948-99E9-39DB69E285BF}" srcOrd="14" destOrd="0" presId="urn:microsoft.com/office/officeart/2005/8/layout/default"/>
    <dgm:cxn modelId="{26892FF6-1BF2-3C4D-BBE9-848C1C7ABE97}" type="presParOf" srcId="{8E0B23B4-7128-844E-906B-6F8527B511B6}" destId="{8D709463-D1E7-8E45-BB8D-A5FBAA262E8B}" srcOrd="15" destOrd="0" presId="urn:microsoft.com/office/officeart/2005/8/layout/default"/>
    <dgm:cxn modelId="{2DF8798E-85AE-6945-9D4A-58D31DC75DA5}" type="presParOf" srcId="{8E0B23B4-7128-844E-906B-6F8527B511B6}" destId="{691C8A6E-1F8D-7443-87B6-1CE5A29A4416}"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DC469B-8365-4BEB-B918-16CFFE9A40D1}" type="doc">
      <dgm:prSet loTypeId="urn:microsoft.com/office/officeart/2018/5/layout/IconLeafLabelList" loCatId="icon" qsTypeId="urn:microsoft.com/office/officeart/2005/8/quickstyle/simple1" qsCatId="simple" csTypeId="urn:microsoft.com/office/officeart/2018/5/colors/Iconchunking_coloredtext_accent6_2" csCatId="accent6" phldr="1"/>
      <dgm:spPr/>
      <dgm:t>
        <a:bodyPr/>
        <a:lstStyle/>
        <a:p>
          <a:endParaRPr lang="en-US"/>
        </a:p>
      </dgm:t>
    </dgm:pt>
    <dgm:pt modelId="{910EA621-E53C-443D-8F13-7D5C21810361}">
      <dgm:prSet/>
      <dgm:spPr/>
      <dgm:t>
        <a:bodyPr/>
        <a:lstStyle/>
        <a:p>
          <a:pPr>
            <a:defRPr cap="all"/>
          </a:pPr>
          <a:r>
            <a:rPr lang="en-US"/>
            <a:t>Grazing farm animals</a:t>
          </a:r>
        </a:p>
      </dgm:t>
    </dgm:pt>
    <dgm:pt modelId="{7735D30B-0A83-4661-9E94-A99560354621}" type="parTrans" cxnId="{2D92B5A0-0240-4E28-ACAD-87AFE3EC70C5}">
      <dgm:prSet/>
      <dgm:spPr/>
      <dgm:t>
        <a:bodyPr/>
        <a:lstStyle/>
        <a:p>
          <a:endParaRPr lang="en-US"/>
        </a:p>
      </dgm:t>
    </dgm:pt>
    <dgm:pt modelId="{5294EB7F-9BEB-43F1-BDCE-ECF4E9064C96}" type="sibTrans" cxnId="{2D92B5A0-0240-4E28-ACAD-87AFE3EC70C5}">
      <dgm:prSet/>
      <dgm:spPr/>
      <dgm:t>
        <a:bodyPr/>
        <a:lstStyle/>
        <a:p>
          <a:endParaRPr lang="en-US"/>
        </a:p>
      </dgm:t>
    </dgm:pt>
    <dgm:pt modelId="{DC88923B-8394-42ED-A8EF-27B3ABC54E1B}">
      <dgm:prSet/>
      <dgm:spPr/>
      <dgm:t>
        <a:bodyPr/>
        <a:lstStyle/>
        <a:p>
          <a:pPr>
            <a:defRPr cap="all"/>
          </a:pPr>
          <a:r>
            <a:rPr lang="en-US"/>
            <a:t>Family farms</a:t>
          </a:r>
        </a:p>
      </dgm:t>
    </dgm:pt>
    <dgm:pt modelId="{8B131567-19B3-4AA6-8EFD-772BEF294FA8}" type="parTrans" cxnId="{6409DA5E-3FD6-45BD-B2F9-87A6366A7B68}">
      <dgm:prSet/>
      <dgm:spPr/>
      <dgm:t>
        <a:bodyPr/>
        <a:lstStyle/>
        <a:p>
          <a:endParaRPr lang="en-US"/>
        </a:p>
      </dgm:t>
    </dgm:pt>
    <dgm:pt modelId="{43C3DF60-A8CD-451F-A4B1-3714C0F05115}" type="sibTrans" cxnId="{6409DA5E-3FD6-45BD-B2F9-87A6366A7B68}">
      <dgm:prSet/>
      <dgm:spPr/>
      <dgm:t>
        <a:bodyPr/>
        <a:lstStyle/>
        <a:p>
          <a:endParaRPr lang="en-US"/>
        </a:p>
      </dgm:t>
    </dgm:pt>
    <dgm:pt modelId="{5BB215B9-3FF0-4B95-8F8B-6DF6BCA536ED}">
      <dgm:prSet/>
      <dgm:spPr/>
      <dgm:t>
        <a:bodyPr/>
        <a:lstStyle/>
        <a:p>
          <a:pPr>
            <a:defRPr cap="all"/>
          </a:pPr>
          <a:r>
            <a:rPr lang="en-US"/>
            <a:t>Streetcars</a:t>
          </a:r>
        </a:p>
      </dgm:t>
    </dgm:pt>
    <dgm:pt modelId="{3F4E49C6-2EC3-4992-B5CB-2E1164F3EAC5}" type="parTrans" cxnId="{D687BA32-3283-4E0E-945D-D93948741A76}">
      <dgm:prSet/>
      <dgm:spPr/>
      <dgm:t>
        <a:bodyPr/>
        <a:lstStyle/>
        <a:p>
          <a:endParaRPr lang="en-US"/>
        </a:p>
      </dgm:t>
    </dgm:pt>
    <dgm:pt modelId="{6A06923E-AC08-4995-ABCE-52C49039D15E}" type="sibTrans" cxnId="{D687BA32-3283-4E0E-945D-D93948741A76}">
      <dgm:prSet/>
      <dgm:spPr/>
      <dgm:t>
        <a:bodyPr/>
        <a:lstStyle/>
        <a:p>
          <a:endParaRPr lang="en-US"/>
        </a:p>
      </dgm:t>
    </dgm:pt>
    <dgm:pt modelId="{06FD34D6-F20A-49AC-B78C-E42DF972BC8C}">
      <dgm:prSet/>
      <dgm:spPr/>
      <dgm:t>
        <a:bodyPr/>
        <a:lstStyle/>
        <a:p>
          <a:pPr>
            <a:defRPr cap="all"/>
          </a:pPr>
          <a:r>
            <a:rPr lang="en-US" dirty="0"/>
            <a:t>cable cars</a:t>
          </a:r>
        </a:p>
      </dgm:t>
    </dgm:pt>
    <dgm:pt modelId="{434EF463-7BAF-40D7-8973-E573E817F591}" type="parTrans" cxnId="{FEF8090B-1860-45EA-82C2-15DA19999098}">
      <dgm:prSet/>
      <dgm:spPr/>
      <dgm:t>
        <a:bodyPr/>
        <a:lstStyle/>
        <a:p>
          <a:endParaRPr lang="en-US"/>
        </a:p>
      </dgm:t>
    </dgm:pt>
    <dgm:pt modelId="{7E32E2C0-9988-4AF8-A577-A15529F9A45F}" type="sibTrans" cxnId="{FEF8090B-1860-45EA-82C2-15DA19999098}">
      <dgm:prSet/>
      <dgm:spPr/>
      <dgm:t>
        <a:bodyPr/>
        <a:lstStyle/>
        <a:p>
          <a:endParaRPr lang="en-US"/>
        </a:p>
      </dgm:t>
    </dgm:pt>
    <dgm:pt modelId="{8BC4E426-82C9-4B9C-A1AD-2915BE52E8EF}" type="pres">
      <dgm:prSet presAssocID="{5CDC469B-8365-4BEB-B918-16CFFE9A40D1}" presName="root" presStyleCnt="0">
        <dgm:presLayoutVars>
          <dgm:dir/>
          <dgm:resizeHandles val="exact"/>
        </dgm:presLayoutVars>
      </dgm:prSet>
      <dgm:spPr/>
    </dgm:pt>
    <dgm:pt modelId="{6BFFC079-836C-4AEB-A67F-28F185426327}" type="pres">
      <dgm:prSet presAssocID="{910EA621-E53C-443D-8F13-7D5C21810361}" presName="compNode" presStyleCnt="0"/>
      <dgm:spPr/>
    </dgm:pt>
    <dgm:pt modelId="{A076E3E3-4BB9-40FE-8090-AC138DFC78CC}" type="pres">
      <dgm:prSet presAssocID="{910EA621-E53C-443D-8F13-7D5C21810361}" presName="iconBgRect" presStyleLbl="bgShp" presStyleIdx="0" presStyleCnt="4"/>
      <dgm:spPr>
        <a:prstGeom prst="round2DiagRect">
          <a:avLst>
            <a:gd name="adj1" fmla="val 29727"/>
            <a:gd name="adj2" fmla="val 0"/>
          </a:avLst>
        </a:prstGeom>
      </dgm:spPr>
    </dgm:pt>
    <dgm:pt modelId="{73CB3CE4-7C94-4FFD-8956-37A624CB829A}" type="pres">
      <dgm:prSet presAssocID="{910EA621-E53C-443D-8F13-7D5C218103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w"/>
        </a:ext>
      </dgm:extLst>
    </dgm:pt>
    <dgm:pt modelId="{2578F5B6-26AB-40BA-B238-7F16563F3216}" type="pres">
      <dgm:prSet presAssocID="{910EA621-E53C-443D-8F13-7D5C21810361}" presName="spaceRect" presStyleCnt="0"/>
      <dgm:spPr/>
    </dgm:pt>
    <dgm:pt modelId="{0ABE0730-7B15-40EF-B3F0-FCF7A5326040}" type="pres">
      <dgm:prSet presAssocID="{910EA621-E53C-443D-8F13-7D5C21810361}" presName="textRect" presStyleLbl="revTx" presStyleIdx="0" presStyleCnt="4">
        <dgm:presLayoutVars>
          <dgm:chMax val="1"/>
          <dgm:chPref val="1"/>
        </dgm:presLayoutVars>
      </dgm:prSet>
      <dgm:spPr/>
    </dgm:pt>
    <dgm:pt modelId="{4F96D7A6-04C4-4DBC-951F-8939A482E00C}" type="pres">
      <dgm:prSet presAssocID="{5294EB7F-9BEB-43F1-BDCE-ECF4E9064C96}" presName="sibTrans" presStyleCnt="0"/>
      <dgm:spPr/>
    </dgm:pt>
    <dgm:pt modelId="{6C6BC6B4-AB4A-4A96-85EC-F7DA18E7ABEC}" type="pres">
      <dgm:prSet presAssocID="{DC88923B-8394-42ED-A8EF-27B3ABC54E1B}" presName="compNode" presStyleCnt="0"/>
      <dgm:spPr/>
    </dgm:pt>
    <dgm:pt modelId="{3FD7222B-1726-4BDB-BF30-270EA4252FE7}" type="pres">
      <dgm:prSet presAssocID="{DC88923B-8394-42ED-A8EF-27B3ABC54E1B}" presName="iconBgRect" presStyleLbl="bgShp" presStyleIdx="1" presStyleCnt="4"/>
      <dgm:spPr>
        <a:prstGeom prst="round2DiagRect">
          <a:avLst>
            <a:gd name="adj1" fmla="val 29727"/>
            <a:gd name="adj2" fmla="val 0"/>
          </a:avLst>
        </a:prstGeom>
      </dgm:spPr>
    </dgm:pt>
    <dgm:pt modelId="{F7281A8D-CE5A-45E6-AED7-7FE279AE4350}" type="pres">
      <dgm:prSet presAssocID="{DC88923B-8394-42ED-A8EF-27B3ABC54E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rmer"/>
        </a:ext>
      </dgm:extLst>
    </dgm:pt>
    <dgm:pt modelId="{0BD6A1DB-DFC2-4BAD-A0BD-B0E3C3114101}" type="pres">
      <dgm:prSet presAssocID="{DC88923B-8394-42ED-A8EF-27B3ABC54E1B}" presName="spaceRect" presStyleCnt="0"/>
      <dgm:spPr/>
    </dgm:pt>
    <dgm:pt modelId="{9CC92A9B-9A66-451A-8E3E-D15581AEBA9A}" type="pres">
      <dgm:prSet presAssocID="{DC88923B-8394-42ED-A8EF-27B3ABC54E1B}" presName="textRect" presStyleLbl="revTx" presStyleIdx="1" presStyleCnt="4">
        <dgm:presLayoutVars>
          <dgm:chMax val="1"/>
          <dgm:chPref val="1"/>
        </dgm:presLayoutVars>
      </dgm:prSet>
      <dgm:spPr/>
    </dgm:pt>
    <dgm:pt modelId="{1E28FF8D-BDD3-4E54-90FA-04B20FC6D85E}" type="pres">
      <dgm:prSet presAssocID="{43C3DF60-A8CD-451F-A4B1-3714C0F05115}" presName="sibTrans" presStyleCnt="0"/>
      <dgm:spPr/>
    </dgm:pt>
    <dgm:pt modelId="{11A32B37-0397-4814-8C98-BB71D63F9FB4}" type="pres">
      <dgm:prSet presAssocID="{5BB215B9-3FF0-4B95-8F8B-6DF6BCA536ED}" presName="compNode" presStyleCnt="0"/>
      <dgm:spPr/>
    </dgm:pt>
    <dgm:pt modelId="{6E680A3A-DC5C-4CCB-AE04-229330A3EAE6}" type="pres">
      <dgm:prSet presAssocID="{5BB215B9-3FF0-4B95-8F8B-6DF6BCA536ED}" presName="iconBgRect" presStyleLbl="bgShp" presStyleIdx="2" presStyleCnt="4"/>
      <dgm:spPr>
        <a:prstGeom prst="round2DiagRect">
          <a:avLst>
            <a:gd name="adj1" fmla="val 29727"/>
            <a:gd name="adj2" fmla="val 0"/>
          </a:avLst>
        </a:prstGeom>
      </dgm:spPr>
    </dgm:pt>
    <dgm:pt modelId="{80C12910-B4D2-414D-B704-48F5E89F9E6C}" type="pres">
      <dgm:prSet presAssocID="{5BB215B9-3FF0-4B95-8F8B-6DF6BCA536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eetcar"/>
        </a:ext>
      </dgm:extLst>
    </dgm:pt>
    <dgm:pt modelId="{909D2AA0-FF0C-4210-8FF0-67340C9161A0}" type="pres">
      <dgm:prSet presAssocID="{5BB215B9-3FF0-4B95-8F8B-6DF6BCA536ED}" presName="spaceRect" presStyleCnt="0"/>
      <dgm:spPr/>
    </dgm:pt>
    <dgm:pt modelId="{1B82E114-ADF5-4B16-BEA0-2ECC1EA62AB4}" type="pres">
      <dgm:prSet presAssocID="{5BB215B9-3FF0-4B95-8F8B-6DF6BCA536ED}" presName="textRect" presStyleLbl="revTx" presStyleIdx="2" presStyleCnt="4">
        <dgm:presLayoutVars>
          <dgm:chMax val="1"/>
          <dgm:chPref val="1"/>
        </dgm:presLayoutVars>
      </dgm:prSet>
      <dgm:spPr/>
    </dgm:pt>
    <dgm:pt modelId="{5EE26775-89AB-49D9-AF25-04CE4BE70C8A}" type="pres">
      <dgm:prSet presAssocID="{6A06923E-AC08-4995-ABCE-52C49039D15E}" presName="sibTrans" presStyleCnt="0"/>
      <dgm:spPr/>
    </dgm:pt>
    <dgm:pt modelId="{B441C099-EBBE-41A2-82CE-FB06D48F1CB4}" type="pres">
      <dgm:prSet presAssocID="{06FD34D6-F20A-49AC-B78C-E42DF972BC8C}" presName="compNode" presStyleCnt="0"/>
      <dgm:spPr/>
    </dgm:pt>
    <dgm:pt modelId="{2912346B-38B5-4475-B1B3-4384EB4AADC3}" type="pres">
      <dgm:prSet presAssocID="{06FD34D6-F20A-49AC-B78C-E42DF972BC8C}" presName="iconBgRect" presStyleLbl="bgShp" presStyleIdx="3" presStyleCnt="4"/>
      <dgm:spPr>
        <a:prstGeom prst="round2DiagRect">
          <a:avLst>
            <a:gd name="adj1" fmla="val 29727"/>
            <a:gd name="adj2" fmla="val 0"/>
          </a:avLst>
        </a:prstGeom>
      </dgm:spPr>
    </dgm:pt>
    <dgm:pt modelId="{0420F5B2-4DDA-4415-9A7D-F0F2BB2E24E4}" type="pres">
      <dgm:prSet presAssocID="{06FD34D6-F20A-49AC-B78C-E42DF972BC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D1D5AE50-72A5-4CF5-AD11-5E65ECE096A5}" type="pres">
      <dgm:prSet presAssocID="{06FD34D6-F20A-49AC-B78C-E42DF972BC8C}" presName="spaceRect" presStyleCnt="0"/>
      <dgm:spPr/>
    </dgm:pt>
    <dgm:pt modelId="{E0458A3B-1595-4BB3-AC74-55C9D99A5088}" type="pres">
      <dgm:prSet presAssocID="{06FD34D6-F20A-49AC-B78C-E42DF972BC8C}" presName="textRect" presStyleLbl="revTx" presStyleIdx="3" presStyleCnt="4">
        <dgm:presLayoutVars>
          <dgm:chMax val="1"/>
          <dgm:chPref val="1"/>
        </dgm:presLayoutVars>
      </dgm:prSet>
      <dgm:spPr/>
    </dgm:pt>
  </dgm:ptLst>
  <dgm:cxnLst>
    <dgm:cxn modelId="{4360AC05-09BD-264C-A386-AC001C7715B3}" type="presOf" srcId="{5CDC469B-8365-4BEB-B918-16CFFE9A40D1}" destId="{8BC4E426-82C9-4B9C-A1AD-2915BE52E8EF}" srcOrd="0" destOrd="0" presId="urn:microsoft.com/office/officeart/2018/5/layout/IconLeafLabelList"/>
    <dgm:cxn modelId="{FEF8090B-1860-45EA-82C2-15DA19999098}" srcId="{5CDC469B-8365-4BEB-B918-16CFFE9A40D1}" destId="{06FD34D6-F20A-49AC-B78C-E42DF972BC8C}" srcOrd="3" destOrd="0" parTransId="{434EF463-7BAF-40D7-8973-E573E817F591}" sibTransId="{7E32E2C0-9988-4AF8-A577-A15529F9A45F}"/>
    <dgm:cxn modelId="{3DEAA026-17B5-664D-BFE8-DB11BF60E958}" type="presOf" srcId="{DC88923B-8394-42ED-A8EF-27B3ABC54E1B}" destId="{9CC92A9B-9A66-451A-8E3E-D15581AEBA9A}" srcOrd="0" destOrd="0" presId="urn:microsoft.com/office/officeart/2018/5/layout/IconLeafLabelList"/>
    <dgm:cxn modelId="{D687BA32-3283-4E0E-945D-D93948741A76}" srcId="{5CDC469B-8365-4BEB-B918-16CFFE9A40D1}" destId="{5BB215B9-3FF0-4B95-8F8B-6DF6BCA536ED}" srcOrd="2" destOrd="0" parTransId="{3F4E49C6-2EC3-4992-B5CB-2E1164F3EAC5}" sibTransId="{6A06923E-AC08-4995-ABCE-52C49039D15E}"/>
    <dgm:cxn modelId="{0C0CE947-14D8-0946-9666-60D3F5A3EC63}" type="presOf" srcId="{06FD34D6-F20A-49AC-B78C-E42DF972BC8C}" destId="{E0458A3B-1595-4BB3-AC74-55C9D99A5088}" srcOrd="0" destOrd="0" presId="urn:microsoft.com/office/officeart/2018/5/layout/IconLeafLabelList"/>
    <dgm:cxn modelId="{6409DA5E-3FD6-45BD-B2F9-87A6366A7B68}" srcId="{5CDC469B-8365-4BEB-B918-16CFFE9A40D1}" destId="{DC88923B-8394-42ED-A8EF-27B3ABC54E1B}" srcOrd="1" destOrd="0" parTransId="{8B131567-19B3-4AA6-8EFD-772BEF294FA8}" sibTransId="{43C3DF60-A8CD-451F-A4B1-3714C0F05115}"/>
    <dgm:cxn modelId="{2D92B5A0-0240-4E28-ACAD-87AFE3EC70C5}" srcId="{5CDC469B-8365-4BEB-B918-16CFFE9A40D1}" destId="{910EA621-E53C-443D-8F13-7D5C21810361}" srcOrd="0" destOrd="0" parTransId="{7735D30B-0A83-4661-9E94-A99560354621}" sibTransId="{5294EB7F-9BEB-43F1-BDCE-ECF4E9064C96}"/>
    <dgm:cxn modelId="{6AC028BC-29F2-1649-88D0-D5B638F5FEE6}" type="presOf" srcId="{5BB215B9-3FF0-4B95-8F8B-6DF6BCA536ED}" destId="{1B82E114-ADF5-4B16-BEA0-2ECC1EA62AB4}" srcOrd="0" destOrd="0" presId="urn:microsoft.com/office/officeart/2018/5/layout/IconLeafLabelList"/>
    <dgm:cxn modelId="{3BC728C9-8907-1042-BA8B-D84B8C545EBD}" type="presOf" srcId="{910EA621-E53C-443D-8F13-7D5C21810361}" destId="{0ABE0730-7B15-40EF-B3F0-FCF7A5326040}" srcOrd="0" destOrd="0" presId="urn:microsoft.com/office/officeart/2018/5/layout/IconLeafLabelList"/>
    <dgm:cxn modelId="{E0C0307C-4A79-5140-A810-CFD1A4BA25D4}" type="presParOf" srcId="{8BC4E426-82C9-4B9C-A1AD-2915BE52E8EF}" destId="{6BFFC079-836C-4AEB-A67F-28F185426327}" srcOrd="0" destOrd="0" presId="urn:microsoft.com/office/officeart/2018/5/layout/IconLeafLabelList"/>
    <dgm:cxn modelId="{6A862D0A-529C-2543-B6C5-897C7141BE2F}" type="presParOf" srcId="{6BFFC079-836C-4AEB-A67F-28F185426327}" destId="{A076E3E3-4BB9-40FE-8090-AC138DFC78CC}" srcOrd="0" destOrd="0" presId="urn:microsoft.com/office/officeart/2018/5/layout/IconLeafLabelList"/>
    <dgm:cxn modelId="{FBB1746E-F981-6D4A-8797-EA566027BEEA}" type="presParOf" srcId="{6BFFC079-836C-4AEB-A67F-28F185426327}" destId="{73CB3CE4-7C94-4FFD-8956-37A624CB829A}" srcOrd="1" destOrd="0" presId="urn:microsoft.com/office/officeart/2018/5/layout/IconLeafLabelList"/>
    <dgm:cxn modelId="{5EF7E1E1-51EE-C247-B788-51E9C9769873}" type="presParOf" srcId="{6BFFC079-836C-4AEB-A67F-28F185426327}" destId="{2578F5B6-26AB-40BA-B238-7F16563F3216}" srcOrd="2" destOrd="0" presId="urn:microsoft.com/office/officeart/2018/5/layout/IconLeafLabelList"/>
    <dgm:cxn modelId="{9C552976-196C-1E4A-B28C-8FBD10CE1262}" type="presParOf" srcId="{6BFFC079-836C-4AEB-A67F-28F185426327}" destId="{0ABE0730-7B15-40EF-B3F0-FCF7A5326040}" srcOrd="3" destOrd="0" presId="urn:microsoft.com/office/officeart/2018/5/layout/IconLeafLabelList"/>
    <dgm:cxn modelId="{DF01AE03-2304-9B48-B103-2AC1CDFB480D}" type="presParOf" srcId="{8BC4E426-82C9-4B9C-A1AD-2915BE52E8EF}" destId="{4F96D7A6-04C4-4DBC-951F-8939A482E00C}" srcOrd="1" destOrd="0" presId="urn:microsoft.com/office/officeart/2018/5/layout/IconLeafLabelList"/>
    <dgm:cxn modelId="{AD1596A9-43B5-4547-A9EF-FFBB9E61838E}" type="presParOf" srcId="{8BC4E426-82C9-4B9C-A1AD-2915BE52E8EF}" destId="{6C6BC6B4-AB4A-4A96-85EC-F7DA18E7ABEC}" srcOrd="2" destOrd="0" presId="urn:microsoft.com/office/officeart/2018/5/layout/IconLeafLabelList"/>
    <dgm:cxn modelId="{58C1CE1C-B8FF-F742-B5C4-5DE958958DF9}" type="presParOf" srcId="{6C6BC6B4-AB4A-4A96-85EC-F7DA18E7ABEC}" destId="{3FD7222B-1726-4BDB-BF30-270EA4252FE7}" srcOrd="0" destOrd="0" presId="urn:microsoft.com/office/officeart/2018/5/layout/IconLeafLabelList"/>
    <dgm:cxn modelId="{DEB86B79-5834-DA4C-92DC-EC6A903D57C4}" type="presParOf" srcId="{6C6BC6B4-AB4A-4A96-85EC-F7DA18E7ABEC}" destId="{F7281A8D-CE5A-45E6-AED7-7FE279AE4350}" srcOrd="1" destOrd="0" presId="urn:microsoft.com/office/officeart/2018/5/layout/IconLeafLabelList"/>
    <dgm:cxn modelId="{B44E3625-68CA-2848-80EE-D48B7960920E}" type="presParOf" srcId="{6C6BC6B4-AB4A-4A96-85EC-F7DA18E7ABEC}" destId="{0BD6A1DB-DFC2-4BAD-A0BD-B0E3C3114101}" srcOrd="2" destOrd="0" presId="urn:microsoft.com/office/officeart/2018/5/layout/IconLeafLabelList"/>
    <dgm:cxn modelId="{9CB3ACF2-3B27-E04F-BCED-9CC56E4D77FE}" type="presParOf" srcId="{6C6BC6B4-AB4A-4A96-85EC-F7DA18E7ABEC}" destId="{9CC92A9B-9A66-451A-8E3E-D15581AEBA9A}" srcOrd="3" destOrd="0" presId="urn:microsoft.com/office/officeart/2018/5/layout/IconLeafLabelList"/>
    <dgm:cxn modelId="{15557343-7718-8F46-92A0-A4B91B1D7B8F}" type="presParOf" srcId="{8BC4E426-82C9-4B9C-A1AD-2915BE52E8EF}" destId="{1E28FF8D-BDD3-4E54-90FA-04B20FC6D85E}" srcOrd="3" destOrd="0" presId="urn:microsoft.com/office/officeart/2018/5/layout/IconLeafLabelList"/>
    <dgm:cxn modelId="{588E30D8-DA57-5245-AC66-6BC47FFC7604}" type="presParOf" srcId="{8BC4E426-82C9-4B9C-A1AD-2915BE52E8EF}" destId="{11A32B37-0397-4814-8C98-BB71D63F9FB4}" srcOrd="4" destOrd="0" presId="urn:microsoft.com/office/officeart/2018/5/layout/IconLeafLabelList"/>
    <dgm:cxn modelId="{F704FA35-2DFF-BF4C-A234-75711E49EF39}" type="presParOf" srcId="{11A32B37-0397-4814-8C98-BB71D63F9FB4}" destId="{6E680A3A-DC5C-4CCB-AE04-229330A3EAE6}" srcOrd="0" destOrd="0" presId="urn:microsoft.com/office/officeart/2018/5/layout/IconLeafLabelList"/>
    <dgm:cxn modelId="{318B17B6-E785-A642-9F60-922207211D83}" type="presParOf" srcId="{11A32B37-0397-4814-8C98-BB71D63F9FB4}" destId="{80C12910-B4D2-414D-B704-48F5E89F9E6C}" srcOrd="1" destOrd="0" presId="urn:microsoft.com/office/officeart/2018/5/layout/IconLeafLabelList"/>
    <dgm:cxn modelId="{9207F316-B65B-F143-BEE1-485E5A3A3BD3}" type="presParOf" srcId="{11A32B37-0397-4814-8C98-BB71D63F9FB4}" destId="{909D2AA0-FF0C-4210-8FF0-67340C9161A0}" srcOrd="2" destOrd="0" presId="urn:microsoft.com/office/officeart/2018/5/layout/IconLeafLabelList"/>
    <dgm:cxn modelId="{4FA7B9DF-EA1C-7D44-AB98-AC72EA266707}" type="presParOf" srcId="{11A32B37-0397-4814-8C98-BB71D63F9FB4}" destId="{1B82E114-ADF5-4B16-BEA0-2ECC1EA62AB4}" srcOrd="3" destOrd="0" presId="urn:microsoft.com/office/officeart/2018/5/layout/IconLeafLabelList"/>
    <dgm:cxn modelId="{52935440-27F3-EC43-AB77-31E4BC7D7387}" type="presParOf" srcId="{8BC4E426-82C9-4B9C-A1AD-2915BE52E8EF}" destId="{5EE26775-89AB-49D9-AF25-04CE4BE70C8A}" srcOrd="5" destOrd="0" presId="urn:microsoft.com/office/officeart/2018/5/layout/IconLeafLabelList"/>
    <dgm:cxn modelId="{F18F8C4E-0DF8-2B44-8DAE-566C413DB807}" type="presParOf" srcId="{8BC4E426-82C9-4B9C-A1AD-2915BE52E8EF}" destId="{B441C099-EBBE-41A2-82CE-FB06D48F1CB4}" srcOrd="6" destOrd="0" presId="urn:microsoft.com/office/officeart/2018/5/layout/IconLeafLabelList"/>
    <dgm:cxn modelId="{851E4EAA-13D1-7243-A020-3F53368768AA}" type="presParOf" srcId="{B441C099-EBBE-41A2-82CE-FB06D48F1CB4}" destId="{2912346B-38B5-4475-B1B3-4384EB4AADC3}" srcOrd="0" destOrd="0" presId="urn:microsoft.com/office/officeart/2018/5/layout/IconLeafLabelList"/>
    <dgm:cxn modelId="{33E0F66F-3909-B841-BECA-DB50B56556F3}" type="presParOf" srcId="{B441C099-EBBE-41A2-82CE-FB06D48F1CB4}" destId="{0420F5B2-4DDA-4415-9A7D-F0F2BB2E24E4}" srcOrd="1" destOrd="0" presId="urn:microsoft.com/office/officeart/2018/5/layout/IconLeafLabelList"/>
    <dgm:cxn modelId="{62DEAF32-2FE1-0D43-8AB1-F891724991C7}" type="presParOf" srcId="{B441C099-EBBE-41A2-82CE-FB06D48F1CB4}" destId="{D1D5AE50-72A5-4CF5-AD11-5E65ECE096A5}" srcOrd="2" destOrd="0" presId="urn:microsoft.com/office/officeart/2018/5/layout/IconLeafLabelList"/>
    <dgm:cxn modelId="{4FAFC707-EEDF-C247-9135-EB9FE352A07C}" type="presParOf" srcId="{B441C099-EBBE-41A2-82CE-FB06D48F1CB4}" destId="{E0458A3B-1595-4BB3-AC74-55C9D99A508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EF757-A93A-4906-9CF5-401C3CF8208F}"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6E680639-C472-4BBD-AADD-D9EF2C14D129}">
      <dgm:prSet custT="1"/>
      <dgm:spPr/>
      <dgm:t>
        <a:bodyPr/>
        <a:lstStyle/>
        <a:p>
          <a:r>
            <a:rPr lang="en-US" sz="3200" b="1" dirty="0"/>
            <a:t>What would you tell the</a:t>
          </a:r>
        </a:p>
        <a:p>
          <a:r>
            <a:rPr lang="en-US" sz="3200" b="1" dirty="0"/>
            <a:t> U.S. president elect to do</a:t>
          </a:r>
        </a:p>
        <a:p>
          <a:r>
            <a:rPr lang="en-US" sz="3200" b="1" dirty="0"/>
            <a:t> in his first 100 days </a:t>
          </a:r>
        </a:p>
        <a:p>
          <a:r>
            <a:rPr lang="en-US" sz="3200" b="1" dirty="0"/>
            <a:t>in office in 2021? </a:t>
          </a:r>
          <a:endParaRPr lang="en-US" sz="3200" dirty="0"/>
        </a:p>
      </dgm:t>
    </dgm:pt>
    <dgm:pt modelId="{3C13F59B-DFD3-4716-94EA-1AAACD72189C}" type="parTrans" cxnId="{1CFE2532-3A14-4EE8-9609-03BD2A0EF044}">
      <dgm:prSet/>
      <dgm:spPr/>
      <dgm:t>
        <a:bodyPr/>
        <a:lstStyle/>
        <a:p>
          <a:endParaRPr lang="en-US"/>
        </a:p>
      </dgm:t>
    </dgm:pt>
    <dgm:pt modelId="{883B5D74-E5EF-46CC-88B5-23CDFB378B37}" type="sibTrans" cxnId="{1CFE2532-3A14-4EE8-9609-03BD2A0EF044}">
      <dgm:prSet/>
      <dgm:spPr/>
      <dgm:t>
        <a:bodyPr/>
        <a:lstStyle/>
        <a:p>
          <a:endParaRPr lang="en-US"/>
        </a:p>
      </dgm:t>
    </dgm:pt>
    <dgm:pt modelId="{8CC83A6B-088F-8C4F-8296-AEAB39CDB7EF}" type="pres">
      <dgm:prSet presAssocID="{DB2EF757-A93A-4906-9CF5-401C3CF8208F}" presName="outerComposite" presStyleCnt="0">
        <dgm:presLayoutVars>
          <dgm:chMax val="5"/>
          <dgm:dir/>
          <dgm:resizeHandles val="exact"/>
        </dgm:presLayoutVars>
      </dgm:prSet>
      <dgm:spPr/>
    </dgm:pt>
    <dgm:pt modelId="{F23B11A1-1F58-8B47-97E7-A66F52D9E451}" type="pres">
      <dgm:prSet presAssocID="{DB2EF757-A93A-4906-9CF5-401C3CF8208F}" presName="dummyMaxCanvas" presStyleCnt="0">
        <dgm:presLayoutVars/>
      </dgm:prSet>
      <dgm:spPr/>
    </dgm:pt>
    <dgm:pt modelId="{03DA12F4-1826-D34A-B599-BF3B16FCFCE5}" type="pres">
      <dgm:prSet presAssocID="{DB2EF757-A93A-4906-9CF5-401C3CF8208F}" presName="OneNode_1" presStyleLbl="node1" presStyleIdx="0" presStyleCnt="1" custScaleY="137182">
        <dgm:presLayoutVars>
          <dgm:bulletEnabled val="1"/>
        </dgm:presLayoutVars>
      </dgm:prSet>
      <dgm:spPr/>
    </dgm:pt>
  </dgm:ptLst>
  <dgm:cxnLst>
    <dgm:cxn modelId="{1CFE2532-3A14-4EE8-9609-03BD2A0EF044}" srcId="{DB2EF757-A93A-4906-9CF5-401C3CF8208F}" destId="{6E680639-C472-4BBD-AADD-D9EF2C14D129}" srcOrd="0" destOrd="0" parTransId="{3C13F59B-DFD3-4716-94EA-1AAACD72189C}" sibTransId="{883B5D74-E5EF-46CC-88B5-23CDFB378B37}"/>
    <dgm:cxn modelId="{B2267069-9192-7D40-AC24-1008A3340C6E}" type="presOf" srcId="{DB2EF757-A93A-4906-9CF5-401C3CF8208F}" destId="{8CC83A6B-088F-8C4F-8296-AEAB39CDB7EF}" srcOrd="0" destOrd="0" presId="urn:microsoft.com/office/officeart/2005/8/layout/vProcess5"/>
    <dgm:cxn modelId="{16BF4E73-3D63-D741-ABB8-04BBC4589AB7}" type="presOf" srcId="{6E680639-C472-4BBD-AADD-D9EF2C14D129}" destId="{03DA12F4-1826-D34A-B599-BF3B16FCFCE5}" srcOrd="0" destOrd="0" presId="urn:microsoft.com/office/officeart/2005/8/layout/vProcess5"/>
    <dgm:cxn modelId="{41EE5493-075E-DD45-913B-D83D280AC9B2}" type="presParOf" srcId="{8CC83A6B-088F-8C4F-8296-AEAB39CDB7EF}" destId="{F23B11A1-1F58-8B47-97E7-A66F52D9E451}" srcOrd="0" destOrd="0" presId="urn:microsoft.com/office/officeart/2005/8/layout/vProcess5"/>
    <dgm:cxn modelId="{A2BE8C4A-1396-BA41-8AB1-943A5431ABF4}" type="presParOf" srcId="{8CC83A6B-088F-8C4F-8296-AEAB39CDB7EF}" destId="{03DA12F4-1826-D34A-B599-BF3B16FCFCE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D5837-A1A6-8A4A-9EF6-A11C358D7A49}">
      <dsp:nvSpPr>
        <dsp:cNvPr id="0" name=""/>
        <dsp:cNvSpPr/>
      </dsp:nvSpPr>
      <dsp:spPr>
        <a:xfrm>
          <a:off x="0" y="0"/>
          <a:ext cx="78867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529DF-636B-D94F-A9E9-45B48331C50F}">
      <dsp:nvSpPr>
        <dsp:cNvPr id="0" name=""/>
        <dsp:cNvSpPr/>
      </dsp:nvSpPr>
      <dsp:spPr>
        <a:xfrm>
          <a:off x="0" y="0"/>
          <a:ext cx="7886700" cy="116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Capital owners </a:t>
          </a:r>
          <a:r>
            <a:rPr lang="en-US" sz="2400" kern="1200" dirty="0"/>
            <a:t>and their top executives (</a:t>
          </a:r>
          <a:r>
            <a:rPr lang="en-US" sz="2400" b="1" kern="1200" dirty="0"/>
            <a:t>the 1%</a:t>
          </a:r>
          <a:r>
            <a:rPr lang="en-US" sz="2400" kern="1200" dirty="0"/>
            <a:t>) have huge incomes and 40% of the wealth.</a:t>
          </a:r>
        </a:p>
      </dsp:txBody>
      <dsp:txXfrm>
        <a:off x="0" y="0"/>
        <a:ext cx="7886700" cy="1166018"/>
      </dsp:txXfrm>
    </dsp:sp>
    <dsp:sp modelId="{B97B9331-E338-404C-BABE-BB7F9FFC94E1}">
      <dsp:nvSpPr>
        <dsp:cNvPr id="0" name=""/>
        <dsp:cNvSpPr/>
      </dsp:nvSpPr>
      <dsp:spPr>
        <a:xfrm>
          <a:off x="0" y="1166018"/>
          <a:ext cx="78867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DF55F-64CA-E142-81E3-F053892DCD0F}">
      <dsp:nvSpPr>
        <dsp:cNvPr id="0" name=""/>
        <dsp:cNvSpPr/>
      </dsp:nvSpPr>
      <dsp:spPr>
        <a:xfrm>
          <a:off x="0" y="1166018"/>
          <a:ext cx="7886700" cy="116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These incomes come from </a:t>
          </a:r>
          <a:r>
            <a:rPr lang="en-US" sz="2400" b="1" kern="1200" dirty="0"/>
            <a:t>profits and corporate stock ownership</a:t>
          </a:r>
          <a:r>
            <a:rPr lang="en-US" sz="2400" kern="1200" dirty="0"/>
            <a:t> (i.e., they do not have to work) </a:t>
          </a:r>
        </a:p>
      </dsp:txBody>
      <dsp:txXfrm>
        <a:off x="0" y="1166018"/>
        <a:ext cx="7886700" cy="1166018"/>
      </dsp:txXfrm>
    </dsp:sp>
    <dsp:sp modelId="{868AE911-05E2-8347-ABA9-C6E91D71975C}">
      <dsp:nvSpPr>
        <dsp:cNvPr id="0" name=""/>
        <dsp:cNvSpPr/>
      </dsp:nvSpPr>
      <dsp:spPr>
        <a:xfrm>
          <a:off x="0" y="2332037"/>
          <a:ext cx="78867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F76F8-E6EB-1544-BA64-498BBF6B00C0}">
      <dsp:nvSpPr>
        <dsp:cNvPr id="0" name=""/>
        <dsp:cNvSpPr/>
      </dsp:nvSpPr>
      <dsp:spPr>
        <a:xfrm>
          <a:off x="0" y="2332037"/>
          <a:ext cx="7886700" cy="116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The 99 percent who must work for a living have far less income and wealth.</a:t>
          </a:r>
        </a:p>
      </dsp:txBody>
      <dsp:txXfrm>
        <a:off x="0" y="2332037"/>
        <a:ext cx="7886700" cy="1166018"/>
      </dsp:txXfrm>
    </dsp:sp>
    <dsp:sp modelId="{5786FB04-F5A0-F94C-88A0-0AE37D3A7BC4}">
      <dsp:nvSpPr>
        <dsp:cNvPr id="0" name=""/>
        <dsp:cNvSpPr/>
      </dsp:nvSpPr>
      <dsp:spPr>
        <a:xfrm>
          <a:off x="0" y="3498056"/>
          <a:ext cx="78867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66F80-0272-7C47-9F08-D8369D292379}">
      <dsp:nvSpPr>
        <dsp:cNvPr id="0" name=""/>
        <dsp:cNvSpPr/>
      </dsp:nvSpPr>
      <dsp:spPr>
        <a:xfrm>
          <a:off x="0" y="3498056"/>
          <a:ext cx="7886700" cy="1166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Those </a:t>
          </a:r>
          <a:r>
            <a:rPr lang="en-US" sz="2300" b="1" kern="1200" dirty="0"/>
            <a:t>near the bottom </a:t>
          </a:r>
          <a:r>
            <a:rPr lang="en-US" sz="2300" kern="1200" dirty="0"/>
            <a:t>of the income and wealth hierarchy (due to low wages, disability, racism…) then become officially recognized as </a:t>
          </a:r>
          <a:r>
            <a:rPr lang="en-US" sz="2300" b="1" kern="1200" dirty="0"/>
            <a:t>“the poor</a:t>
          </a:r>
          <a:r>
            <a:rPr lang="en-US" sz="2300" b="0" kern="1200" dirty="0"/>
            <a:t>,</a:t>
          </a:r>
          <a:r>
            <a:rPr lang="en-US" sz="2300" b="1" kern="1200" dirty="0"/>
            <a:t>” </a:t>
          </a:r>
          <a:r>
            <a:rPr lang="en-US" sz="2300" b="0" kern="1200" dirty="0"/>
            <a:t>(e.g., &lt; or = $26,200 family of 4)</a:t>
          </a:r>
          <a:endParaRPr lang="en-US" sz="2300" kern="1200" dirty="0"/>
        </a:p>
      </dsp:txBody>
      <dsp:txXfrm>
        <a:off x="0" y="3498056"/>
        <a:ext cx="7886700" cy="1166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18BC2-B025-6E4F-AC87-BABDDDFE9E27}">
      <dsp:nvSpPr>
        <dsp:cNvPr id="0" name=""/>
        <dsp:cNvSpPr/>
      </dsp:nvSpPr>
      <dsp:spPr>
        <a:xfrm>
          <a:off x="0" y="0"/>
          <a:ext cx="81258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55DF8-834C-4C48-8EB1-6965B0F7AB57}">
      <dsp:nvSpPr>
        <dsp:cNvPr id="0" name=""/>
        <dsp:cNvSpPr/>
      </dsp:nvSpPr>
      <dsp:spPr>
        <a:xfrm>
          <a:off x="0" y="0"/>
          <a:ext cx="8125883" cy="120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Great majority of U.S. capital (means of production and distribution) is owned by </a:t>
          </a:r>
          <a:r>
            <a:rPr lang="en-US" sz="2400" b="1" kern="1200" dirty="0"/>
            <a:t>publicly-traded, privately owned</a:t>
          </a:r>
          <a:r>
            <a:rPr lang="en-US" sz="2400" kern="1200" dirty="0"/>
            <a:t> </a:t>
          </a:r>
          <a:r>
            <a:rPr lang="en-US" sz="2400" b="1" u="sng" kern="1200" dirty="0"/>
            <a:t>corporations</a:t>
          </a:r>
          <a:endParaRPr lang="en-US" sz="2400" kern="1200" dirty="0"/>
        </a:p>
      </dsp:txBody>
      <dsp:txXfrm>
        <a:off x="0" y="0"/>
        <a:ext cx="8125883" cy="1200546"/>
      </dsp:txXfrm>
    </dsp:sp>
    <dsp:sp modelId="{013AD831-180E-424F-908B-C1ADDAC4B3DD}">
      <dsp:nvSpPr>
        <dsp:cNvPr id="0" name=""/>
        <dsp:cNvSpPr/>
      </dsp:nvSpPr>
      <dsp:spPr>
        <a:xfrm>
          <a:off x="0" y="1200546"/>
          <a:ext cx="81258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8FE2DC-55C6-304B-9C1C-CC0C495173DD}">
      <dsp:nvSpPr>
        <dsp:cNvPr id="0" name=""/>
        <dsp:cNvSpPr/>
      </dsp:nvSpPr>
      <dsp:spPr>
        <a:xfrm>
          <a:off x="0" y="1200546"/>
          <a:ext cx="8125883" cy="120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Publicly-traded corporations are </a:t>
          </a:r>
          <a:r>
            <a:rPr lang="en-US" sz="2400" b="1" kern="1200" dirty="0"/>
            <a:t>owned by shareholders </a:t>
          </a:r>
          <a:r>
            <a:rPr lang="en-US" sz="2400" kern="1200" dirty="0"/>
            <a:t>(stockholders) who buy shares on the stock market (e.g., NYSE)</a:t>
          </a:r>
        </a:p>
      </dsp:txBody>
      <dsp:txXfrm>
        <a:off x="0" y="1200546"/>
        <a:ext cx="8125883" cy="1200546"/>
      </dsp:txXfrm>
    </dsp:sp>
    <dsp:sp modelId="{13CA51D2-17BB-B64A-954F-F1A52F1A53EC}">
      <dsp:nvSpPr>
        <dsp:cNvPr id="0" name=""/>
        <dsp:cNvSpPr/>
      </dsp:nvSpPr>
      <dsp:spPr>
        <a:xfrm>
          <a:off x="0" y="2401093"/>
          <a:ext cx="81258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77A2B-B82C-4441-9A4F-4EB10DC690DE}">
      <dsp:nvSpPr>
        <dsp:cNvPr id="0" name=""/>
        <dsp:cNvSpPr/>
      </dsp:nvSpPr>
      <dsp:spPr>
        <a:xfrm>
          <a:off x="0" y="2401093"/>
          <a:ext cx="8125883" cy="120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Corporate</a:t>
          </a:r>
          <a:r>
            <a:rPr lang="en-US" sz="2400" b="1" kern="1200" dirty="0"/>
            <a:t> CEOs, CFOs, and board members </a:t>
          </a:r>
          <a:r>
            <a:rPr lang="en-US" sz="2400" kern="1200" dirty="0"/>
            <a:t>have a </a:t>
          </a:r>
          <a:r>
            <a:rPr lang="en-US" sz="2400" b="1" kern="1200" dirty="0"/>
            <a:t>legal duty</a:t>
          </a:r>
          <a:r>
            <a:rPr lang="en-US" sz="2400" kern="1200" dirty="0"/>
            <a:t> </a:t>
          </a:r>
          <a:r>
            <a:rPr lang="en-US" sz="2400" b="1" kern="1200" dirty="0"/>
            <a:t>to maximize shareholder wealth </a:t>
          </a:r>
          <a:r>
            <a:rPr lang="en-US" sz="2400" kern="1200" dirty="0"/>
            <a:t>(stock prices and annual corporate dividends)</a:t>
          </a:r>
        </a:p>
      </dsp:txBody>
      <dsp:txXfrm>
        <a:off x="0" y="2401093"/>
        <a:ext cx="8125883" cy="1200546"/>
      </dsp:txXfrm>
    </dsp:sp>
    <dsp:sp modelId="{B4580C40-7A17-7747-94EF-ACCCF3B1DBF3}">
      <dsp:nvSpPr>
        <dsp:cNvPr id="0" name=""/>
        <dsp:cNvSpPr/>
      </dsp:nvSpPr>
      <dsp:spPr>
        <a:xfrm>
          <a:off x="0" y="3601640"/>
          <a:ext cx="812588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3955E-29B2-9F49-86BA-28EC958F16FB}">
      <dsp:nvSpPr>
        <dsp:cNvPr id="0" name=""/>
        <dsp:cNvSpPr/>
      </dsp:nvSpPr>
      <dsp:spPr>
        <a:xfrm>
          <a:off x="0" y="3601640"/>
          <a:ext cx="8125883" cy="120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dirty="0"/>
        </a:p>
      </dsp:txBody>
      <dsp:txXfrm>
        <a:off x="0" y="3601640"/>
        <a:ext cx="8125883" cy="1200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5EA12-398C-0B44-ACA7-9D9FCF274A07}">
      <dsp:nvSpPr>
        <dsp:cNvPr id="0" name=""/>
        <dsp:cNvSpPr/>
      </dsp:nvSpPr>
      <dsp:spPr>
        <a:xfrm>
          <a:off x="0" y="4767234"/>
          <a:ext cx="5137155" cy="1564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BUT refuses to move because of the harm it would do to the tens of thousands of Flint employees and to city of Flint, MI</a:t>
          </a:r>
        </a:p>
      </dsp:txBody>
      <dsp:txXfrm>
        <a:off x="0" y="4767234"/>
        <a:ext cx="5137155" cy="1564712"/>
      </dsp:txXfrm>
    </dsp:sp>
    <dsp:sp modelId="{CC49F600-63AE-E042-9E42-45285619D7F3}">
      <dsp:nvSpPr>
        <dsp:cNvPr id="0" name=""/>
        <dsp:cNvSpPr/>
      </dsp:nvSpPr>
      <dsp:spPr>
        <a:xfrm rot="10800000">
          <a:off x="0" y="2429516"/>
          <a:ext cx="5137155" cy="2406528"/>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kern="1200" dirty="0"/>
            <a:t>Understands the company can make greater profits by moving Flint, MI assembly plants to Mexico where wages and environmental regulations are lower</a:t>
          </a:r>
        </a:p>
      </dsp:txBody>
      <dsp:txXfrm rot="10800000">
        <a:off x="0" y="2429516"/>
        <a:ext cx="5137155" cy="1563690"/>
      </dsp:txXfrm>
    </dsp:sp>
    <dsp:sp modelId="{0030CF59-691E-0D46-B62F-825EBF3C2063}">
      <dsp:nvSpPr>
        <dsp:cNvPr id="0" name=""/>
        <dsp:cNvSpPr/>
      </dsp:nvSpPr>
      <dsp:spPr>
        <a:xfrm rot="10800000">
          <a:off x="0" y="24534"/>
          <a:ext cx="5137155" cy="2406528"/>
        </a:xfrm>
        <a:prstGeom prst="upArrowCallou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Roger Smith, </a:t>
          </a:r>
        </a:p>
        <a:p>
          <a:pPr marL="0" lvl="0" indent="0" algn="ctr" defTabSz="1244600">
            <a:lnSpc>
              <a:spcPct val="90000"/>
            </a:lnSpc>
            <a:spcBef>
              <a:spcPct val="0"/>
            </a:spcBef>
            <a:spcAft>
              <a:spcPct val="35000"/>
            </a:spcAft>
            <a:buNone/>
          </a:pPr>
          <a:r>
            <a:rPr lang="en-US" sz="2800" b="1" kern="1200" dirty="0"/>
            <a:t>CEO of General Motors </a:t>
          </a:r>
        </a:p>
        <a:p>
          <a:pPr marL="0" lvl="0" indent="0" algn="ctr" defTabSz="1244600">
            <a:lnSpc>
              <a:spcPct val="90000"/>
            </a:lnSpc>
            <a:spcBef>
              <a:spcPct val="0"/>
            </a:spcBef>
            <a:spcAft>
              <a:spcPct val="35000"/>
            </a:spcAft>
            <a:buNone/>
          </a:pPr>
          <a:r>
            <a:rPr lang="en-US" sz="2000" b="1" kern="1200" dirty="0"/>
            <a:t>1981-1990</a:t>
          </a:r>
        </a:p>
      </dsp:txBody>
      <dsp:txXfrm rot="10800000">
        <a:off x="0" y="24534"/>
        <a:ext cx="5137155" cy="1563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5E-D922-427D-970E-F7157BFA92FA}">
      <dsp:nvSpPr>
        <dsp:cNvPr id="0" name=""/>
        <dsp:cNvSpPr/>
      </dsp:nvSpPr>
      <dsp:spPr>
        <a:xfrm>
          <a:off x="0" y="690"/>
          <a:ext cx="46863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45683-66CF-4BB1-910F-7168FA931CAB}">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14E16F-8B1C-4033-B686-98404A9EA606}">
      <dsp:nvSpPr>
        <dsp:cNvPr id="0" name=""/>
        <dsp:cNvSpPr/>
      </dsp:nvSpPr>
      <dsp:spPr>
        <a:xfrm>
          <a:off x="1866111" y="690"/>
          <a:ext cx="28201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022350">
            <a:lnSpc>
              <a:spcPct val="90000"/>
            </a:lnSpc>
            <a:spcBef>
              <a:spcPct val="0"/>
            </a:spcBef>
            <a:spcAft>
              <a:spcPct val="35000"/>
            </a:spcAft>
            <a:buNone/>
          </a:pPr>
          <a:r>
            <a:rPr lang="en-US" sz="2300" b="1" kern="1200"/>
            <a:t>Climate change/crisis (by emitting CO2, methane, etc.)</a:t>
          </a:r>
          <a:endParaRPr lang="en-US" sz="2300" kern="1200"/>
        </a:p>
      </dsp:txBody>
      <dsp:txXfrm>
        <a:off x="1866111" y="690"/>
        <a:ext cx="2820188" cy="1615680"/>
      </dsp:txXfrm>
    </dsp:sp>
    <dsp:sp modelId="{993E7B8B-E5E4-4636-A8A7-750144D92C8B}">
      <dsp:nvSpPr>
        <dsp:cNvPr id="0" name=""/>
        <dsp:cNvSpPr/>
      </dsp:nvSpPr>
      <dsp:spPr>
        <a:xfrm>
          <a:off x="0" y="2020291"/>
          <a:ext cx="46863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D064A-C8F7-4B1E-80F0-8D5972B5FE2E}">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397738-3CEF-4535-8837-72689262CB0C}">
      <dsp:nvSpPr>
        <dsp:cNvPr id="0" name=""/>
        <dsp:cNvSpPr/>
      </dsp:nvSpPr>
      <dsp:spPr>
        <a:xfrm>
          <a:off x="1866111" y="2020291"/>
          <a:ext cx="28201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022350">
            <a:lnSpc>
              <a:spcPct val="90000"/>
            </a:lnSpc>
            <a:spcBef>
              <a:spcPct val="0"/>
            </a:spcBef>
            <a:spcAft>
              <a:spcPct val="35000"/>
            </a:spcAft>
            <a:buNone/>
          </a:pPr>
          <a:r>
            <a:rPr lang="en-US" sz="2300" b="1" kern="1200" dirty="0"/>
            <a:t>Declining ocean viability</a:t>
          </a:r>
          <a:endParaRPr lang="en-US" sz="2300" kern="1200" dirty="0"/>
        </a:p>
      </dsp:txBody>
      <dsp:txXfrm>
        <a:off x="1866111" y="2020291"/>
        <a:ext cx="2820188" cy="1615680"/>
      </dsp:txXfrm>
    </dsp:sp>
    <dsp:sp modelId="{D882A215-FBAB-47AA-8F2D-8B6DE3EC49ED}">
      <dsp:nvSpPr>
        <dsp:cNvPr id="0" name=""/>
        <dsp:cNvSpPr/>
      </dsp:nvSpPr>
      <dsp:spPr>
        <a:xfrm>
          <a:off x="0" y="4039891"/>
          <a:ext cx="46863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62397-1FA5-4220-B970-2B47A056177D}">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ECA3FE-5B94-435F-A3F2-E242CFB9E9E8}">
      <dsp:nvSpPr>
        <dsp:cNvPr id="0" name=""/>
        <dsp:cNvSpPr/>
      </dsp:nvSpPr>
      <dsp:spPr>
        <a:xfrm>
          <a:off x="1866111" y="4039891"/>
          <a:ext cx="28201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022350">
            <a:lnSpc>
              <a:spcPct val="90000"/>
            </a:lnSpc>
            <a:spcBef>
              <a:spcPct val="0"/>
            </a:spcBef>
            <a:spcAft>
              <a:spcPct val="35000"/>
            </a:spcAft>
            <a:buNone/>
          </a:pPr>
          <a:r>
            <a:rPr lang="en-US" sz="2300" b="1" kern="1200"/>
            <a:t>Mass extinction of non-human species</a:t>
          </a:r>
          <a:endParaRPr lang="en-US" sz="2300" kern="1200"/>
        </a:p>
      </dsp:txBody>
      <dsp:txXfrm>
        <a:off x="1866111" y="4039891"/>
        <a:ext cx="2820188" cy="1615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585B4-5EF0-E64E-9D4A-8400A0FF82C3}">
      <dsp:nvSpPr>
        <dsp:cNvPr id="0" name=""/>
        <dsp:cNvSpPr/>
      </dsp:nvSpPr>
      <dsp:spPr>
        <a:xfrm>
          <a:off x="0" y="1618209"/>
          <a:ext cx="5431536" cy="427513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1548" tIns="853948" rIns="421548" bIns="170688" numCol="1" spcCol="1270" anchor="t" anchorCtr="0">
          <a:noAutofit/>
        </a:bodyPr>
        <a:lstStyle/>
        <a:p>
          <a:pPr marL="228600" lvl="1" indent="-228600" algn="l" defTabSz="1066800">
            <a:lnSpc>
              <a:spcPct val="90000"/>
            </a:lnSpc>
            <a:spcBef>
              <a:spcPct val="0"/>
            </a:spcBef>
            <a:spcAft>
              <a:spcPct val="15000"/>
            </a:spcAft>
            <a:buNone/>
          </a:pPr>
          <a:endParaRPr lang="en-US" sz="2400" kern="1200" dirty="0"/>
        </a:p>
        <a:p>
          <a:pPr marL="228600" lvl="1" indent="-228600" algn="l" defTabSz="1066800">
            <a:lnSpc>
              <a:spcPct val="90000"/>
            </a:lnSpc>
            <a:spcBef>
              <a:spcPct val="0"/>
            </a:spcBef>
            <a:spcAft>
              <a:spcPct val="15000"/>
            </a:spcAft>
            <a:buNone/>
          </a:pPr>
          <a:r>
            <a:rPr lang="en-US" sz="2400" b="1" kern="1200" dirty="0"/>
            <a:t>   but, importantly, to reorganize society to emphasize:</a:t>
          </a:r>
          <a:endParaRPr lang="en-US" sz="2400" kern="1200" dirty="0"/>
        </a:p>
        <a:p>
          <a:pPr marL="57150" lvl="1" indent="-57150" algn="l" defTabSz="444500">
            <a:lnSpc>
              <a:spcPct val="90000"/>
            </a:lnSpc>
            <a:spcBef>
              <a:spcPct val="0"/>
            </a:spcBef>
            <a:spcAft>
              <a:spcPct val="15000"/>
            </a:spcAft>
            <a:buChar char="•"/>
          </a:pPr>
          <a:endParaRPr lang="en-US" sz="10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en-US" sz="2400" b="1" kern="1200" dirty="0"/>
            <a:t>Caring</a:t>
          </a:r>
          <a:endParaRPr lang="en-US" sz="24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en-US" sz="2400" b="1" kern="1200" dirty="0"/>
            <a:t>Sharing</a:t>
          </a:r>
          <a:endParaRPr lang="en-US" sz="24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en-US" sz="2400" b="1" kern="1200" dirty="0"/>
            <a:t>More labor-intensity of work</a:t>
          </a:r>
          <a:endParaRPr lang="en-US" sz="2400" kern="1200" dirty="0"/>
        </a:p>
        <a:p>
          <a:pPr marL="228600" lvl="1" indent="-228600" algn="l" defTabSz="1066800">
            <a:lnSpc>
              <a:spcPct val="90000"/>
            </a:lnSpc>
            <a:spcBef>
              <a:spcPct val="0"/>
            </a:spcBef>
            <a:spcAft>
              <a:spcPct val="15000"/>
            </a:spcAft>
            <a:buFont typeface="Courier New" panose="02070309020205020404" pitchFamily="49" charset="0"/>
            <a:buChar char="o"/>
          </a:pPr>
          <a:r>
            <a:rPr lang="en-US" sz="2400" b="1" kern="1200" dirty="0"/>
            <a:t>Cooperation (worker control, consumer control)</a:t>
          </a:r>
          <a:endParaRPr lang="en-US" sz="2400" kern="1200" dirty="0"/>
        </a:p>
      </dsp:txBody>
      <dsp:txXfrm>
        <a:off x="0" y="1618209"/>
        <a:ext cx="5431536" cy="4275133"/>
      </dsp:txXfrm>
    </dsp:sp>
    <dsp:sp modelId="{4470F66B-CC62-3F47-8453-544394056477}">
      <dsp:nvSpPr>
        <dsp:cNvPr id="0" name=""/>
        <dsp:cNvSpPr/>
      </dsp:nvSpPr>
      <dsp:spPr>
        <a:xfrm>
          <a:off x="247191" y="109303"/>
          <a:ext cx="4664271" cy="22081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709" tIns="0" rIns="143709" bIns="0" numCol="1" spcCol="1270" anchor="ctr" anchorCtr="0">
          <a:noAutofit/>
        </a:bodyPr>
        <a:lstStyle/>
        <a:p>
          <a:pPr marL="0" lvl="0" indent="0" algn="l" defTabSz="1244600">
            <a:lnSpc>
              <a:spcPct val="90000"/>
            </a:lnSpc>
            <a:spcBef>
              <a:spcPct val="0"/>
            </a:spcBef>
            <a:spcAft>
              <a:spcPct val="35000"/>
            </a:spcAft>
            <a:buNone/>
          </a:pPr>
          <a:r>
            <a:rPr lang="en-US" sz="2800" b="1" kern="1200" dirty="0"/>
            <a:t>Advocates not only “using” the economic surplus to downsize</a:t>
          </a:r>
          <a:endParaRPr lang="en-US" sz="2800" kern="1200" dirty="0"/>
        </a:p>
      </dsp:txBody>
      <dsp:txXfrm>
        <a:off x="354982" y="217094"/>
        <a:ext cx="4448689" cy="19925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0F664-AA62-0341-AEF5-0BC4C0093BB2}">
      <dsp:nvSpPr>
        <dsp:cNvPr id="0" name=""/>
        <dsp:cNvSpPr/>
      </dsp:nvSpPr>
      <dsp:spPr>
        <a:xfrm>
          <a:off x="0" y="557964"/>
          <a:ext cx="1672680" cy="10036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Local food growing</a:t>
          </a:r>
        </a:p>
      </dsp:txBody>
      <dsp:txXfrm>
        <a:off x="0" y="557964"/>
        <a:ext cx="1672680" cy="1003608"/>
      </dsp:txXfrm>
    </dsp:sp>
    <dsp:sp modelId="{0843B311-00D1-9744-85B8-BAB607019F54}">
      <dsp:nvSpPr>
        <dsp:cNvPr id="0" name=""/>
        <dsp:cNvSpPr/>
      </dsp:nvSpPr>
      <dsp:spPr>
        <a:xfrm>
          <a:off x="1844448" y="583255"/>
          <a:ext cx="1672680" cy="1003608"/>
        </a:xfrm>
        <a:prstGeom prst="rect">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Urban gardens</a:t>
          </a:r>
        </a:p>
      </dsp:txBody>
      <dsp:txXfrm>
        <a:off x="1844448" y="583255"/>
        <a:ext cx="1672680" cy="1003608"/>
      </dsp:txXfrm>
    </dsp:sp>
    <dsp:sp modelId="{BABF0612-04C5-CF40-8B0A-030FFB1525CC}">
      <dsp:nvSpPr>
        <dsp:cNvPr id="0" name=""/>
        <dsp:cNvSpPr/>
      </dsp:nvSpPr>
      <dsp:spPr>
        <a:xfrm>
          <a:off x="3679897" y="557964"/>
          <a:ext cx="1672680" cy="1003608"/>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Housing cooperatives</a:t>
          </a:r>
        </a:p>
        <a:p>
          <a:pPr marL="0" lvl="0" indent="0" algn="ctr" defTabSz="889000">
            <a:lnSpc>
              <a:spcPct val="90000"/>
            </a:lnSpc>
            <a:spcBef>
              <a:spcPct val="0"/>
            </a:spcBef>
            <a:spcAft>
              <a:spcPct val="35000"/>
            </a:spcAft>
            <a:buNone/>
          </a:pPr>
          <a:r>
            <a:rPr lang="en-US" sz="1700" b="1" kern="1200" dirty="0"/>
            <a:t>housing for all</a:t>
          </a:r>
        </a:p>
      </dsp:txBody>
      <dsp:txXfrm>
        <a:off x="3679897" y="557964"/>
        <a:ext cx="1672680" cy="1003608"/>
      </dsp:txXfrm>
    </dsp:sp>
    <dsp:sp modelId="{5BD9BEFF-0D2A-F243-9018-1A2D7DEBB7F1}">
      <dsp:nvSpPr>
        <dsp:cNvPr id="0" name=""/>
        <dsp:cNvSpPr/>
      </dsp:nvSpPr>
      <dsp:spPr>
        <a:xfrm>
          <a:off x="0" y="1728840"/>
          <a:ext cx="1672680" cy="1003608"/>
        </a:xfrm>
        <a:prstGeom prst="rect">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Communal kitchens—</a:t>
          </a:r>
        </a:p>
        <a:p>
          <a:pPr marL="0" lvl="0" indent="0" algn="ctr" defTabSz="800100">
            <a:lnSpc>
              <a:spcPct val="90000"/>
            </a:lnSpc>
            <a:spcBef>
              <a:spcPct val="0"/>
            </a:spcBef>
            <a:spcAft>
              <a:spcPct val="35000"/>
            </a:spcAft>
            <a:buNone/>
          </a:pPr>
          <a:r>
            <a:rPr lang="en-US" sz="1800" b="1" kern="1200" dirty="0"/>
            <a:t>food for all</a:t>
          </a:r>
        </a:p>
      </dsp:txBody>
      <dsp:txXfrm>
        <a:off x="0" y="1728840"/>
        <a:ext cx="1672680" cy="1003608"/>
      </dsp:txXfrm>
    </dsp:sp>
    <dsp:sp modelId="{6678B87D-4299-F943-B788-A29D7BB5F2AB}">
      <dsp:nvSpPr>
        <dsp:cNvPr id="0" name=""/>
        <dsp:cNvSpPr/>
      </dsp:nvSpPr>
      <dsp:spPr>
        <a:xfrm>
          <a:off x="1839948" y="1728840"/>
          <a:ext cx="1672680" cy="1003608"/>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Communal clinics--health care for all</a:t>
          </a:r>
        </a:p>
      </dsp:txBody>
      <dsp:txXfrm>
        <a:off x="1839948" y="1728840"/>
        <a:ext cx="1672680" cy="1003608"/>
      </dsp:txXfrm>
    </dsp:sp>
    <dsp:sp modelId="{577D797D-ED1B-F34F-80EB-9108F7D9AAD8}">
      <dsp:nvSpPr>
        <dsp:cNvPr id="0" name=""/>
        <dsp:cNvSpPr/>
      </dsp:nvSpPr>
      <dsp:spPr>
        <a:xfrm>
          <a:off x="3679897" y="1728840"/>
          <a:ext cx="1672680" cy="1003608"/>
        </a:xfrm>
        <a:prstGeom prst="rect">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Decentralized renewable energy</a:t>
          </a:r>
        </a:p>
      </dsp:txBody>
      <dsp:txXfrm>
        <a:off x="3679897" y="1728840"/>
        <a:ext cx="1672680" cy="1003608"/>
      </dsp:txXfrm>
    </dsp:sp>
    <dsp:sp modelId="{F5D59217-3828-0049-A74D-EA24C5C70175}">
      <dsp:nvSpPr>
        <dsp:cNvPr id="0" name=""/>
        <dsp:cNvSpPr/>
      </dsp:nvSpPr>
      <dsp:spPr>
        <a:xfrm>
          <a:off x="0" y="2899717"/>
          <a:ext cx="1672680" cy="1003608"/>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Shorter workweeks</a:t>
          </a:r>
        </a:p>
      </dsp:txBody>
      <dsp:txXfrm>
        <a:off x="0" y="2899717"/>
        <a:ext cx="1672680" cy="1003608"/>
      </dsp:txXfrm>
    </dsp:sp>
    <dsp:sp modelId="{690240CB-B369-7948-99E9-39DB69E285BF}">
      <dsp:nvSpPr>
        <dsp:cNvPr id="0" name=""/>
        <dsp:cNvSpPr/>
      </dsp:nvSpPr>
      <dsp:spPr>
        <a:xfrm>
          <a:off x="1839948" y="2899717"/>
          <a:ext cx="1672680" cy="1003608"/>
        </a:xfrm>
        <a:prstGeom prst="rect">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Job guarantees</a:t>
          </a:r>
        </a:p>
      </dsp:txBody>
      <dsp:txXfrm>
        <a:off x="1839948" y="2899717"/>
        <a:ext cx="1672680" cy="1003608"/>
      </dsp:txXfrm>
    </dsp:sp>
    <dsp:sp modelId="{691C8A6E-1F8D-7443-87B6-1CE5A29A4416}">
      <dsp:nvSpPr>
        <dsp:cNvPr id="0" name=""/>
        <dsp:cNvSpPr/>
      </dsp:nvSpPr>
      <dsp:spPr>
        <a:xfrm>
          <a:off x="3679897" y="2899717"/>
          <a:ext cx="1672680" cy="100360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Guaranteed basic income for all </a:t>
          </a:r>
        </a:p>
      </dsp:txBody>
      <dsp:txXfrm>
        <a:off x="3679897" y="2899717"/>
        <a:ext cx="1672680" cy="1003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E3E3-4BB9-40FE-8090-AC138DFC78CC}">
      <dsp:nvSpPr>
        <dsp:cNvPr id="0" name=""/>
        <dsp:cNvSpPr/>
      </dsp:nvSpPr>
      <dsp:spPr>
        <a:xfrm>
          <a:off x="341781" y="1130473"/>
          <a:ext cx="1062615" cy="106261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B3CE4-7C94-4FFD-8956-37A624CB829A}">
      <dsp:nvSpPr>
        <dsp:cNvPr id="0" name=""/>
        <dsp:cNvSpPr/>
      </dsp:nvSpPr>
      <dsp:spPr>
        <a:xfrm>
          <a:off x="568240" y="1356932"/>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BE0730-7B15-40EF-B3F0-FCF7A5326040}">
      <dsp:nvSpPr>
        <dsp:cNvPr id="0" name=""/>
        <dsp:cNvSpPr/>
      </dsp:nvSpPr>
      <dsp:spPr>
        <a:xfrm>
          <a:off x="2092"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Grazing farm animals</a:t>
          </a:r>
        </a:p>
      </dsp:txBody>
      <dsp:txXfrm>
        <a:off x="2092" y="2524067"/>
        <a:ext cx="1741992" cy="696796"/>
      </dsp:txXfrm>
    </dsp:sp>
    <dsp:sp modelId="{3FD7222B-1726-4BDB-BF30-270EA4252FE7}">
      <dsp:nvSpPr>
        <dsp:cNvPr id="0" name=""/>
        <dsp:cNvSpPr/>
      </dsp:nvSpPr>
      <dsp:spPr>
        <a:xfrm>
          <a:off x="2388621" y="1130473"/>
          <a:ext cx="1062615" cy="106261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81A8D-CE5A-45E6-AED7-7FE279AE4350}">
      <dsp:nvSpPr>
        <dsp:cNvPr id="0" name=""/>
        <dsp:cNvSpPr/>
      </dsp:nvSpPr>
      <dsp:spPr>
        <a:xfrm>
          <a:off x="2615080" y="1356932"/>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C92A9B-9A66-451A-8E3E-D15581AEBA9A}">
      <dsp:nvSpPr>
        <dsp:cNvPr id="0" name=""/>
        <dsp:cNvSpPr/>
      </dsp:nvSpPr>
      <dsp:spPr>
        <a:xfrm>
          <a:off x="2048933"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Family farms</a:t>
          </a:r>
        </a:p>
      </dsp:txBody>
      <dsp:txXfrm>
        <a:off x="2048933" y="2524067"/>
        <a:ext cx="1741992" cy="696796"/>
      </dsp:txXfrm>
    </dsp:sp>
    <dsp:sp modelId="{6E680A3A-DC5C-4CCB-AE04-229330A3EAE6}">
      <dsp:nvSpPr>
        <dsp:cNvPr id="0" name=""/>
        <dsp:cNvSpPr/>
      </dsp:nvSpPr>
      <dsp:spPr>
        <a:xfrm>
          <a:off x="4435462" y="1130473"/>
          <a:ext cx="1062615" cy="106261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12910-B4D2-414D-B704-48F5E89F9E6C}">
      <dsp:nvSpPr>
        <dsp:cNvPr id="0" name=""/>
        <dsp:cNvSpPr/>
      </dsp:nvSpPr>
      <dsp:spPr>
        <a:xfrm>
          <a:off x="4661921" y="1356932"/>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82E114-ADF5-4B16-BEA0-2ECC1EA62AB4}">
      <dsp:nvSpPr>
        <dsp:cNvPr id="0" name=""/>
        <dsp:cNvSpPr/>
      </dsp:nvSpPr>
      <dsp:spPr>
        <a:xfrm>
          <a:off x="4095774"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Streetcars</a:t>
          </a:r>
        </a:p>
      </dsp:txBody>
      <dsp:txXfrm>
        <a:off x="4095774" y="2524067"/>
        <a:ext cx="1741992" cy="696796"/>
      </dsp:txXfrm>
    </dsp:sp>
    <dsp:sp modelId="{2912346B-38B5-4475-B1B3-4384EB4AADC3}">
      <dsp:nvSpPr>
        <dsp:cNvPr id="0" name=""/>
        <dsp:cNvSpPr/>
      </dsp:nvSpPr>
      <dsp:spPr>
        <a:xfrm>
          <a:off x="6482303" y="1130473"/>
          <a:ext cx="1062615" cy="106261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0F5B2-4DDA-4415-9A7D-F0F2BB2E24E4}">
      <dsp:nvSpPr>
        <dsp:cNvPr id="0" name=""/>
        <dsp:cNvSpPr/>
      </dsp:nvSpPr>
      <dsp:spPr>
        <a:xfrm>
          <a:off x="6708762" y="1356932"/>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58A3B-1595-4BB3-AC74-55C9D99A5088}">
      <dsp:nvSpPr>
        <dsp:cNvPr id="0" name=""/>
        <dsp:cNvSpPr/>
      </dsp:nvSpPr>
      <dsp:spPr>
        <a:xfrm>
          <a:off x="6142615"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cable cars</a:t>
          </a:r>
        </a:p>
      </dsp:txBody>
      <dsp:txXfrm>
        <a:off x="6142615" y="2524067"/>
        <a:ext cx="1741992" cy="696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12F4-1826-D34A-B599-BF3B16FCFCE5}">
      <dsp:nvSpPr>
        <dsp:cNvPr id="0" name=""/>
        <dsp:cNvSpPr/>
      </dsp:nvSpPr>
      <dsp:spPr>
        <a:xfrm>
          <a:off x="0" y="708010"/>
          <a:ext cx="7932419" cy="309231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What would you tell the</a:t>
          </a:r>
        </a:p>
        <a:p>
          <a:pPr marL="0" lvl="0" indent="0" algn="ctr" defTabSz="1422400">
            <a:lnSpc>
              <a:spcPct val="90000"/>
            </a:lnSpc>
            <a:spcBef>
              <a:spcPct val="0"/>
            </a:spcBef>
            <a:spcAft>
              <a:spcPct val="35000"/>
            </a:spcAft>
            <a:buNone/>
          </a:pPr>
          <a:r>
            <a:rPr lang="en-US" sz="3200" b="1" kern="1200" dirty="0"/>
            <a:t> U.S. president elect to do</a:t>
          </a:r>
        </a:p>
        <a:p>
          <a:pPr marL="0" lvl="0" indent="0" algn="ctr" defTabSz="1422400">
            <a:lnSpc>
              <a:spcPct val="90000"/>
            </a:lnSpc>
            <a:spcBef>
              <a:spcPct val="0"/>
            </a:spcBef>
            <a:spcAft>
              <a:spcPct val="35000"/>
            </a:spcAft>
            <a:buNone/>
          </a:pPr>
          <a:r>
            <a:rPr lang="en-US" sz="3200" b="1" kern="1200" dirty="0"/>
            <a:t> in his first 100 days </a:t>
          </a:r>
        </a:p>
        <a:p>
          <a:pPr marL="0" lvl="0" indent="0" algn="ctr" defTabSz="1422400">
            <a:lnSpc>
              <a:spcPct val="90000"/>
            </a:lnSpc>
            <a:spcBef>
              <a:spcPct val="0"/>
            </a:spcBef>
            <a:spcAft>
              <a:spcPct val="35000"/>
            </a:spcAft>
            <a:buNone/>
          </a:pPr>
          <a:r>
            <a:rPr lang="en-US" sz="3200" b="1" kern="1200" dirty="0"/>
            <a:t>in office in 2021? </a:t>
          </a:r>
          <a:endParaRPr lang="en-US" sz="3200" kern="1200" dirty="0"/>
        </a:p>
      </dsp:txBody>
      <dsp:txXfrm>
        <a:off x="90571" y="798581"/>
        <a:ext cx="7751277" cy="29111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47DF-D3A9-D444-B17F-BDA44E36ABB1}" type="datetimeFigureOut">
              <a:rPr lang="en-US" smtClean="0"/>
              <a:t>5/5/20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4C535-DAF4-8148-BD10-722E2FBC5AA0}" type="slidenum">
              <a:rPr lang="en-US" smtClean="0"/>
              <a:t>‹#›</a:t>
            </a:fld>
            <a:endParaRPr lang="en-US"/>
          </a:p>
        </p:txBody>
      </p:sp>
    </p:spTree>
    <p:extLst>
      <p:ext uri="{BB962C8B-B14F-4D97-AF65-F5344CB8AC3E}">
        <p14:creationId xmlns:p14="http://schemas.microsoft.com/office/powerpoint/2010/main" val="92580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14C535-DAF4-8148-BD10-722E2FBC5AA0}" type="slidenum">
              <a:rPr lang="en-US" smtClean="0"/>
              <a:t>26</a:t>
            </a:fld>
            <a:endParaRPr lang="en-US"/>
          </a:p>
        </p:txBody>
      </p:sp>
    </p:spTree>
    <p:extLst>
      <p:ext uri="{BB962C8B-B14F-4D97-AF65-F5344CB8AC3E}">
        <p14:creationId xmlns:p14="http://schemas.microsoft.com/office/powerpoint/2010/main" val="138785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D9F8A-C04D-614B-B6A6-4C61BC127905}"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35554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D9F8A-C04D-614B-B6A6-4C61BC127905}"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321725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D9F8A-C04D-614B-B6A6-4C61BC127905}"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337967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D9F8A-C04D-614B-B6A6-4C61BC127905}"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216234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D9F8A-C04D-614B-B6A6-4C61BC127905}"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50301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D9F8A-C04D-614B-B6A6-4C61BC127905}" type="datetimeFigureOut">
              <a:rPr lang="en-US" smtClean="0"/>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6315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D9F8A-C04D-614B-B6A6-4C61BC127905}" type="datetimeFigureOut">
              <a:rPr lang="en-US" smtClean="0"/>
              <a:t>5/5/20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14792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D9F8A-C04D-614B-B6A6-4C61BC127905}" type="datetimeFigureOut">
              <a:rPr lang="en-US" smtClean="0"/>
              <a:t>5/5/20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243045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D9F8A-C04D-614B-B6A6-4C61BC127905}" type="datetimeFigureOut">
              <a:rPr lang="en-US" smtClean="0"/>
              <a:t>5/5/20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228075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D9F8A-C04D-614B-B6A6-4C61BC127905}" type="datetimeFigureOut">
              <a:rPr lang="en-US" smtClean="0"/>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136195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D9F8A-C04D-614B-B6A6-4C61BC127905}" type="datetimeFigureOut">
              <a:rPr lang="en-US" smtClean="0"/>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52A7E-01D9-894D-ACFC-23FB008B415B}" type="slidenum">
              <a:rPr lang="en-US" smtClean="0"/>
              <a:t>‹#›</a:t>
            </a:fld>
            <a:endParaRPr lang="en-US"/>
          </a:p>
        </p:txBody>
      </p:sp>
    </p:spTree>
    <p:extLst>
      <p:ext uri="{BB962C8B-B14F-4D97-AF65-F5344CB8AC3E}">
        <p14:creationId xmlns:p14="http://schemas.microsoft.com/office/powerpoint/2010/main" val="129205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D9F8A-C04D-614B-B6A6-4C61BC127905}" type="datetimeFigureOut">
              <a:rPr lang="en-US" smtClean="0"/>
              <a:t>5/5/20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52A7E-01D9-894D-ACFC-23FB008B415B}" type="slidenum">
              <a:rPr lang="en-US" smtClean="0"/>
              <a:t>‹#›</a:t>
            </a:fld>
            <a:endParaRPr lang="en-US"/>
          </a:p>
        </p:txBody>
      </p:sp>
    </p:spTree>
    <p:extLst>
      <p:ext uri="{BB962C8B-B14F-4D97-AF65-F5344CB8AC3E}">
        <p14:creationId xmlns:p14="http://schemas.microsoft.com/office/powerpoint/2010/main" val="116155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jpe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time_continue=18&amp;v=Zk11vI-7czE&amp;feature=emb_logo" TargetMode="External"/><Relationship Id="rId2" Type="http://schemas.openxmlformats.org/officeDocument/2006/relationships/hyperlink" Target="https://planetofthehumans.com/wp-content/uploads/2020/04/PLANET-OF-THE-HUMANS-Film-Discussion-Guide.pdf" TargetMode="External"/><Relationship Id="rId1" Type="http://schemas.openxmlformats.org/officeDocument/2006/relationships/slideLayout" Target="../slideLayouts/slideLayout4.xml"/><Relationship Id="rId5" Type="http://schemas.openxmlformats.org/officeDocument/2006/relationships/hyperlink" Target="https://www.ohchr.org/EN/NewsEvents/Pages/DisplayNews.aspx?NewsID=22533" TargetMode="External"/><Relationship Id="rId4" Type="http://schemas.openxmlformats.org/officeDocument/2006/relationships/hyperlink" Target="https://undocs.org/A/HRC/38/33/ADD.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DCDB9-8B37-A14B-8CFD-F79521A2A29A}"/>
              </a:ext>
            </a:extLst>
          </p:cNvPr>
          <p:cNvSpPr>
            <a:spLocks noGrp="1"/>
          </p:cNvSpPr>
          <p:nvPr>
            <p:ph type="ctrTitle"/>
          </p:nvPr>
        </p:nvSpPr>
        <p:spPr>
          <a:xfrm>
            <a:off x="774954" y="3950841"/>
            <a:ext cx="7884829" cy="2531573"/>
          </a:xfrm>
        </p:spPr>
        <p:txBody>
          <a:bodyPr>
            <a:normAutofit/>
          </a:bodyPr>
          <a:lstStyle/>
          <a:p>
            <a:pPr>
              <a:lnSpc>
                <a:spcPct val="90000"/>
              </a:lnSpc>
            </a:pPr>
            <a:r>
              <a:rPr lang="en-US" sz="2400" b="1" dirty="0">
                <a:solidFill>
                  <a:schemeClr val="bg1">
                    <a:lumMod val="50000"/>
                  </a:schemeClr>
                </a:solidFill>
              </a:rPr>
              <a:t>Film Background Lecture &amp; Discussion </a:t>
            </a:r>
            <a:br>
              <a:rPr lang="en-US" sz="2400" b="1" dirty="0">
                <a:solidFill>
                  <a:schemeClr val="bg1">
                    <a:lumMod val="50000"/>
                  </a:schemeClr>
                </a:solidFill>
              </a:rPr>
            </a:br>
            <a:br>
              <a:rPr lang="en-US" sz="2400" dirty="0">
                <a:solidFill>
                  <a:schemeClr val="bg1">
                    <a:lumMod val="50000"/>
                  </a:schemeClr>
                </a:solidFill>
              </a:rPr>
            </a:br>
            <a:r>
              <a:rPr lang="en-US" sz="3600" b="1" i="1" dirty="0">
                <a:solidFill>
                  <a:schemeClr val="bg1">
                    <a:lumMod val="50000"/>
                  </a:schemeClr>
                </a:solidFill>
                <a:latin typeface="+mn-lt"/>
              </a:rPr>
              <a:t>Planet of the Humans </a:t>
            </a:r>
            <a:br>
              <a:rPr lang="en-US" sz="3600" b="1" i="1" dirty="0">
                <a:solidFill>
                  <a:schemeClr val="bg1">
                    <a:lumMod val="50000"/>
                  </a:schemeClr>
                </a:solidFill>
              </a:rPr>
            </a:br>
            <a:r>
              <a:rPr lang="en-US" sz="2000" dirty="0">
                <a:solidFill>
                  <a:schemeClr val="bg1">
                    <a:lumMod val="50000"/>
                  </a:schemeClr>
                </a:solidFill>
              </a:rPr>
              <a:t>(2020)</a:t>
            </a:r>
            <a:br>
              <a:rPr lang="en-US" sz="3600" b="1" dirty="0">
                <a:solidFill>
                  <a:schemeClr val="bg1">
                    <a:lumMod val="50000"/>
                  </a:schemeClr>
                </a:solidFill>
              </a:rPr>
            </a:br>
            <a:r>
              <a:rPr lang="en-US" sz="2000" b="1" dirty="0">
                <a:solidFill>
                  <a:schemeClr val="bg1">
                    <a:lumMod val="50000"/>
                  </a:schemeClr>
                </a:solidFill>
                <a:latin typeface="+mn-lt"/>
              </a:rPr>
              <a:t>For teachers, parents &amp; students </a:t>
            </a:r>
          </a:p>
        </p:txBody>
      </p:sp>
      <p:sp>
        <p:nvSpPr>
          <p:cNvPr id="3" name="Subtitle 2">
            <a:extLst>
              <a:ext uri="{FF2B5EF4-FFF2-40B4-BE49-F238E27FC236}">
                <a16:creationId xmlns:a16="http://schemas.microsoft.com/office/drawing/2014/main" id="{D3659613-AC52-CD47-9C02-4EBF9B90FC15}"/>
              </a:ext>
            </a:extLst>
          </p:cNvPr>
          <p:cNvSpPr>
            <a:spLocks noGrp="1"/>
          </p:cNvSpPr>
          <p:nvPr>
            <p:ph type="subTitle" idx="1"/>
          </p:nvPr>
        </p:nvSpPr>
        <p:spPr>
          <a:xfrm>
            <a:off x="774953" y="783856"/>
            <a:ext cx="7884829" cy="2796749"/>
          </a:xfrm>
        </p:spPr>
        <p:txBody>
          <a:bodyPr anchor="t">
            <a:normAutofit fontScale="70000" lnSpcReduction="20000"/>
          </a:bodyPr>
          <a:lstStyle/>
          <a:p>
            <a:pPr>
              <a:lnSpc>
                <a:spcPct val="90000"/>
              </a:lnSpc>
            </a:pPr>
            <a:r>
              <a:rPr lang="en-US" sz="5100" b="1" dirty="0">
                <a:solidFill>
                  <a:schemeClr val="tx1"/>
                </a:solidFill>
              </a:rPr>
              <a:t>Slideshow:</a:t>
            </a:r>
          </a:p>
          <a:p>
            <a:pPr>
              <a:lnSpc>
                <a:spcPct val="90000"/>
              </a:lnSpc>
            </a:pPr>
            <a:endParaRPr lang="en-US" sz="3600" b="1" dirty="0">
              <a:solidFill>
                <a:schemeClr val="tx1"/>
              </a:solidFill>
            </a:endParaRPr>
          </a:p>
          <a:p>
            <a:pPr>
              <a:lnSpc>
                <a:spcPct val="90000"/>
              </a:lnSpc>
            </a:pPr>
            <a:r>
              <a:rPr lang="en-US" sz="4000" b="1" dirty="0">
                <a:solidFill>
                  <a:schemeClr val="tx1"/>
                </a:solidFill>
              </a:rPr>
              <a:t>Are there limits to economic growth?</a:t>
            </a:r>
          </a:p>
          <a:p>
            <a:pPr>
              <a:lnSpc>
                <a:spcPct val="90000"/>
              </a:lnSpc>
            </a:pPr>
            <a:r>
              <a:rPr lang="en-US" sz="4000" b="1" dirty="0">
                <a:solidFill>
                  <a:schemeClr val="tx1"/>
                </a:solidFill>
              </a:rPr>
              <a:t>Are we reaching the planet’s ability to tolerate us?</a:t>
            </a:r>
          </a:p>
          <a:p>
            <a:pPr>
              <a:lnSpc>
                <a:spcPct val="90000"/>
              </a:lnSpc>
            </a:pPr>
            <a:endParaRPr lang="en-US" sz="3600" b="1" dirty="0">
              <a:solidFill>
                <a:schemeClr val="tx1"/>
              </a:solidFill>
            </a:endParaRPr>
          </a:p>
          <a:p>
            <a:pPr algn="l">
              <a:lnSpc>
                <a:spcPct val="90000"/>
              </a:lnSpc>
            </a:pPr>
            <a:endParaRPr lang="en-US" sz="1600" b="1" dirty="0">
              <a:solidFill>
                <a:schemeClr val="tx1"/>
              </a:solidFill>
            </a:endParaRPr>
          </a:p>
          <a:p>
            <a:pPr algn="l">
              <a:lnSpc>
                <a:spcPct val="90000"/>
              </a:lnSpc>
            </a:pPr>
            <a:endParaRPr lang="en-US" sz="1600" dirty="0">
              <a:solidFill>
                <a:schemeClr val="tx1"/>
              </a:solidFill>
            </a:endParaRPr>
          </a:p>
          <a:p>
            <a:pPr algn="l">
              <a:lnSpc>
                <a:spcPct val="90000"/>
              </a:lnSpc>
            </a:pPr>
            <a:endParaRPr lang="en-US" sz="1600" dirty="0">
              <a:solidFill>
                <a:schemeClr val="tx1"/>
              </a:solidFill>
            </a:endParaRPr>
          </a:p>
          <a:p>
            <a:pPr>
              <a:lnSpc>
                <a:spcPct val="90000"/>
              </a:lnSpc>
            </a:pPr>
            <a:r>
              <a:rPr lang="en-US" sz="2200" dirty="0">
                <a:solidFill>
                  <a:schemeClr val="tx1"/>
                </a:solidFill>
              </a:rPr>
              <a:t>Provided as open source material for teachers and parents </a:t>
            </a:r>
          </a:p>
          <a:p>
            <a:pPr>
              <a:lnSpc>
                <a:spcPct val="90000"/>
              </a:lnSpc>
            </a:pPr>
            <a:r>
              <a:rPr lang="en-US" sz="2200" dirty="0">
                <a:solidFill>
                  <a:schemeClr val="tx1"/>
                </a:solidFill>
              </a:rPr>
              <a:t>by political economist John Hardesty, Ph.D.</a:t>
            </a:r>
          </a:p>
          <a:p>
            <a:pPr algn="l">
              <a:lnSpc>
                <a:spcPct val="90000"/>
              </a:lnSpc>
            </a:pPr>
            <a:endParaRPr lang="en-US" sz="1600" dirty="0">
              <a:solidFill>
                <a:schemeClr val="tx1"/>
              </a:solidFill>
            </a:endParaRPr>
          </a:p>
          <a:p>
            <a:pPr algn="l">
              <a:lnSpc>
                <a:spcPct val="90000"/>
              </a:lnSpc>
            </a:pPr>
            <a:endParaRPr lang="en-US" sz="900" dirty="0">
              <a:solidFill>
                <a:schemeClr val="tx1"/>
              </a:solidFill>
            </a:endParaRPr>
          </a:p>
          <a:p>
            <a:pPr algn="l">
              <a:lnSpc>
                <a:spcPct val="90000"/>
              </a:lnSpc>
            </a:pPr>
            <a:endParaRPr lang="en-US" sz="900" dirty="0"/>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3"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27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6190" y="1239927"/>
            <a:ext cx="3443323" cy="4680583"/>
          </a:xfrm>
        </p:spPr>
        <p:txBody>
          <a:bodyPr anchor="ctr">
            <a:normAutofit/>
          </a:bodyPr>
          <a:lstStyle/>
          <a:p>
            <a:pPr>
              <a:lnSpc>
                <a:spcPct val="90000"/>
              </a:lnSpc>
            </a:pPr>
            <a:r>
              <a:rPr lang="en-US" sz="3100" b="1" dirty="0"/>
              <a:t>On the macro-level, a capitalist economy that fails to grow experiences </a:t>
            </a:r>
            <a:br>
              <a:rPr lang="en-US" sz="3100" b="1" dirty="0"/>
            </a:br>
            <a:r>
              <a:rPr lang="en-US" sz="3100" b="1" dirty="0"/>
              <a:t>job loss and unemployment</a:t>
            </a:r>
          </a:p>
        </p:txBody>
      </p:sp>
      <p:sp>
        <p:nvSpPr>
          <p:cNvPr id="3" name="Content Placeholder 2"/>
          <p:cNvSpPr>
            <a:spLocks noGrp="1"/>
          </p:cNvSpPr>
          <p:nvPr>
            <p:ph idx="1"/>
          </p:nvPr>
        </p:nvSpPr>
        <p:spPr>
          <a:xfrm>
            <a:off x="4718942" y="631132"/>
            <a:ext cx="3728868" cy="5289379"/>
          </a:xfrm>
        </p:spPr>
        <p:txBody>
          <a:bodyPr anchor="ctr">
            <a:normAutofit/>
          </a:bodyPr>
          <a:lstStyle/>
          <a:p>
            <a:r>
              <a:rPr lang="en-US" sz="2000" dirty="0"/>
              <a:t>These are called “recessions” or “depressions.”</a:t>
            </a:r>
          </a:p>
          <a:p>
            <a:endParaRPr lang="en-US" sz="2000" dirty="0"/>
          </a:p>
          <a:p>
            <a:r>
              <a:rPr lang="en-US" sz="2000" dirty="0"/>
              <a:t>In 2020 the covid-19 pandemic is causing a recession worldwide expected to be worse than the 2008-2009 “Great Recession.”</a:t>
            </a:r>
          </a:p>
          <a:p>
            <a:endParaRPr lang="en-US" sz="2000" dirty="0"/>
          </a:p>
          <a:p>
            <a:r>
              <a:rPr lang="en-US" sz="2000" dirty="0"/>
              <a:t>But while this is very bad for people, it is very good for the planet: pollution and carbon emissions are down.</a:t>
            </a:r>
          </a:p>
        </p:txBody>
      </p:sp>
    </p:spTree>
    <p:extLst>
      <p:ext uri="{BB962C8B-B14F-4D97-AF65-F5344CB8AC3E}">
        <p14:creationId xmlns:p14="http://schemas.microsoft.com/office/powerpoint/2010/main" val="247809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0" y="841248"/>
            <a:ext cx="3232716" cy="1630680"/>
          </a:xfrm>
        </p:spPr>
        <p:txBody>
          <a:bodyPr>
            <a:noAutofit/>
          </a:bodyPr>
          <a:lstStyle/>
          <a:p>
            <a:pPr>
              <a:lnSpc>
                <a:spcPct val="90000"/>
              </a:lnSpc>
            </a:pPr>
            <a:br>
              <a:rPr lang="en-US" sz="2000" i="1" dirty="0"/>
            </a:br>
            <a:br>
              <a:rPr lang="en-US" sz="2000" i="1" dirty="0"/>
            </a:br>
            <a:br>
              <a:rPr lang="en-US" sz="2000" i="1" dirty="0"/>
            </a:br>
            <a:br>
              <a:rPr lang="en-US" sz="2000" i="1" dirty="0"/>
            </a:br>
            <a:br>
              <a:rPr lang="en-US" sz="2000" i="1" dirty="0"/>
            </a:br>
            <a:r>
              <a:rPr lang="en-US" sz="2000" dirty="0"/>
              <a:t> </a:t>
            </a:r>
            <a:r>
              <a:rPr lang="en-US" sz="2400" b="1" dirty="0"/>
              <a:t>Hypothetical</a:t>
            </a:r>
            <a:br>
              <a:rPr lang="en-US" sz="2000" b="1" dirty="0"/>
            </a:br>
            <a:br>
              <a:rPr lang="en-US" sz="2000" b="1" dirty="0"/>
            </a:br>
            <a:r>
              <a:rPr lang="en-US" sz="2000" dirty="0"/>
              <a:t>from the documentary</a:t>
            </a:r>
            <a:br>
              <a:rPr lang="en-US" sz="2000" dirty="0"/>
            </a:br>
            <a:br>
              <a:rPr lang="en-US" sz="2000" i="1" dirty="0"/>
            </a:br>
            <a:r>
              <a:rPr lang="en-US" sz="2000" b="1" i="1" dirty="0"/>
              <a:t>Roger and Me  </a:t>
            </a:r>
            <a:br>
              <a:rPr lang="en-US" sz="2000" b="1" i="1" dirty="0"/>
            </a:br>
            <a:r>
              <a:rPr lang="en-US" sz="2000" dirty="0"/>
              <a:t>(dir. by Michael Moore, 1989)</a:t>
            </a:r>
            <a:br>
              <a:rPr lang="en-US" sz="2000" dirty="0"/>
            </a:br>
            <a:br>
              <a:rPr lang="en-US" sz="2000"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endParaRPr lang="en-US" sz="2000" b="1" dirty="0"/>
          </a:p>
        </p:txBody>
      </p:sp>
      <p:pic>
        <p:nvPicPr>
          <p:cNvPr id="24" name="Picture 23">
            <a:extLst>
              <a:ext uri="{FF2B5EF4-FFF2-40B4-BE49-F238E27FC236}">
                <a16:creationId xmlns:a16="http://schemas.microsoft.com/office/drawing/2014/main" id="{26A229F4-46DC-4325-9A08-CF565C9E2F88}"/>
              </a:ext>
            </a:extLst>
          </p:cNvPr>
          <p:cNvPicPr>
            <a:picLocks noChangeAspect="1"/>
          </p:cNvPicPr>
          <p:nvPr/>
        </p:nvPicPr>
        <p:blipFill rotWithShape="1">
          <a:blip r:embed="rId2"/>
          <a:srcRect l="13373" r="8160" b="-1"/>
          <a:stretch/>
        </p:blipFill>
        <p:spPr>
          <a:xfrm>
            <a:off x="20" y="2768743"/>
            <a:ext cx="3208693" cy="4089258"/>
          </a:xfrm>
          <a:prstGeom prst="rect">
            <a:avLst/>
          </a:prstGeom>
        </p:spPr>
      </p:pic>
      <p:sp>
        <p:nvSpPr>
          <p:cNvPr id="30" name="Rectangle 29">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Rectangle 31">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22" name="Content Placeholder 2">
            <a:extLst>
              <a:ext uri="{FF2B5EF4-FFF2-40B4-BE49-F238E27FC236}">
                <a16:creationId xmlns:a16="http://schemas.microsoft.com/office/drawing/2014/main" id="{B2CEED9A-E713-4782-97DE-B2011570921A}"/>
              </a:ext>
            </a:extLst>
          </p:cNvPr>
          <p:cNvGraphicFramePr>
            <a:graphicFrameLocks noGrp="1"/>
          </p:cNvGraphicFramePr>
          <p:nvPr>
            <p:ph idx="1"/>
            <p:extLst>
              <p:ext uri="{D42A27DB-BD31-4B8C-83A1-F6EECF244321}">
                <p14:modId xmlns:p14="http://schemas.microsoft.com/office/powerpoint/2010/main" val="3640298941"/>
              </p:ext>
            </p:extLst>
          </p:nvPr>
        </p:nvGraphicFramePr>
        <p:xfrm>
          <a:off x="3518570" y="262465"/>
          <a:ext cx="5137156" cy="6333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89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6"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8"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30"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31"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32"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3"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4"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5"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6"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7"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8"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42"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4"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48" name="Group 4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9" name="Rectangle 4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r>
              <a:rPr lang="en-US" sz="3500" b="1" dirty="0">
                <a:solidFill>
                  <a:srgbClr val="FFFFFF"/>
                </a:solidFill>
                <a:latin typeface="+mn-lt"/>
              </a:rPr>
              <a:t>What happens then?</a:t>
            </a:r>
          </a:p>
        </p:txBody>
      </p:sp>
      <p:sp>
        <p:nvSpPr>
          <p:cNvPr id="3" name="Content Placeholder 2"/>
          <p:cNvSpPr>
            <a:spLocks noGrp="1"/>
          </p:cNvSpPr>
          <p:nvPr>
            <p:ph idx="1"/>
          </p:nvPr>
        </p:nvSpPr>
        <p:spPr>
          <a:xfrm>
            <a:off x="3507205" y="-14287"/>
            <a:ext cx="5474871" cy="6702954"/>
          </a:xfrm>
        </p:spPr>
        <p:txBody>
          <a:bodyPr anchor="ctr">
            <a:noAutofit/>
          </a:bodyPr>
          <a:lstStyle/>
          <a:p>
            <a:pPr marL="0" indent="0">
              <a:buNone/>
            </a:pPr>
            <a:r>
              <a:rPr lang="en-US" sz="2400" b="1" dirty="0"/>
              <a:t>1. Legally: </a:t>
            </a:r>
            <a:r>
              <a:rPr lang="en-US" sz="2400" dirty="0"/>
              <a:t>Smith is </a:t>
            </a:r>
            <a:r>
              <a:rPr lang="en-US" sz="2400" b="1" dirty="0"/>
              <a:t>personally liable </a:t>
            </a:r>
            <a:r>
              <a:rPr lang="en-US" sz="2400" dirty="0"/>
              <a:t>to a </a:t>
            </a:r>
            <a:r>
              <a:rPr lang="en-US" sz="2400" u="sng" dirty="0"/>
              <a:t>shareholders’ lawsuit </a:t>
            </a:r>
            <a:r>
              <a:rPr lang="en-US" sz="2400" dirty="0"/>
              <a:t>for</a:t>
            </a:r>
            <a:r>
              <a:rPr lang="en-US" sz="2400" b="1" dirty="0"/>
              <a:t> failing to maximize shareholder wealth</a:t>
            </a:r>
          </a:p>
          <a:p>
            <a:endParaRPr lang="en-US" sz="2400" dirty="0"/>
          </a:p>
          <a:p>
            <a:pPr marL="0" indent="0">
              <a:buNone/>
            </a:pPr>
            <a:r>
              <a:rPr lang="en-US" sz="2400" b="1" dirty="0"/>
              <a:t>2. Economically:</a:t>
            </a:r>
            <a:r>
              <a:rPr lang="en-US" sz="2400" dirty="0"/>
              <a:t> GM will lose ground (market share) to other car corporations that do move their plants to low wage countries and can sell cars at lower prices than GM</a:t>
            </a:r>
          </a:p>
          <a:p>
            <a:endParaRPr lang="en-US" sz="2400" dirty="0"/>
          </a:p>
          <a:p>
            <a:pPr marL="0" indent="0">
              <a:buNone/>
            </a:pPr>
            <a:r>
              <a:rPr lang="en-US" sz="2400" b="1" dirty="0"/>
              <a:t>Meaning</a:t>
            </a:r>
            <a:r>
              <a:rPr lang="en-US" sz="2400" dirty="0"/>
              <a:t>: </a:t>
            </a:r>
          </a:p>
          <a:p>
            <a:pPr marL="0" indent="0">
              <a:buNone/>
            </a:pPr>
            <a:r>
              <a:rPr lang="en-US" sz="2400" dirty="0"/>
              <a:t>      Capitalism is NOT a group of individual men &amp; women who  do good or bad things  but a </a:t>
            </a:r>
            <a:r>
              <a:rPr lang="en-US" sz="2400" b="1" dirty="0"/>
              <a:t>system</a:t>
            </a:r>
            <a:r>
              <a:rPr lang="en-US" sz="2400" dirty="0"/>
              <a:t> </a:t>
            </a:r>
            <a:r>
              <a:rPr lang="en-US" sz="2400" b="1" dirty="0"/>
              <a:t>of institutions with rules, regulations, and requirements</a:t>
            </a:r>
          </a:p>
        </p:txBody>
      </p:sp>
    </p:spTree>
    <p:extLst>
      <p:ext uri="{BB962C8B-B14F-4D97-AF65-F5344CB8AC3E}">
        <p14:creationId xmlns:p14="http://schemas.microsoft.com/office/powerpoint/2010/main" val="54609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900131"/>
          </a:xfrm>
        </p:spPr>
        <p:txBody>
          <a:bodyPr anchor="t">
            <a:normAutofit/>
          </a:bodyPr>
          <a:lstStyle/>
          <a:p>
            <a:pPr algn="l"/>
            <a:r>
              <a:rPr lang="en-US" sz="3500">
                <a:solidFill>
                  <a:schemeClr val="bg1"/>
                </a:solidFill>
              </a:rPr>
              <a:t>Since the Great Depression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1" y="2217343"/>
            <a:ext cx="7410669" cy="3959619"/>
          </a:xfrm>
        </p:spPr>
        <p:txBody>
          <a:bodyPr>
            <a:normAutofit lnSpcReduction="10000"/>
          </a:bodyPr>
          <a:lstStyle/>
          <a:p>
            <a:r>
              <a:rPr lang="en-US" sz="2400" b="1" dirty="0"/>
              <a:t>For the past 88 years, the federal government has realized its responsibility to keep the economy growing at any cost.</a:t>
            </a:r>
          </a:p>
          <a:p>
            <a:endParaRPr lang="en-US" sz="2400" dirty="0"/>
          </a:p>
          <a:p>
            <a:r>
              <a:rPr lang="en-US" sz="2400" b="1" dirty="0"/>
              <a:t>Without government intervention economic crises would be frequent and devastating.</a:t>
            </a:r>
          </a:p>
          <a:p>
            <a:endParaRPr lang="en-US" sz="2400" b="1" dirty="0"/>
          </a:p>
          <a:p>
            <a:r>
              <a:rPr lang="en-US" sz="2400" b="1" dirty="0"/>
              <a:t>Thus, both economic and political requirements dictate unquestioned and perpetual economic growth under capitalism.</a:t>
            </a:r>
          </a:p>
        </p:txBody>
      </p:sp>
    </p:spTree>
    <p:extLst>
      <p:ext uri="{BB962C8B-B14F-4D97-AF65-F5344CB8AC3E}">
        <p14:creationId xmlns:p14="http://schemas.microsoft.com/office/powerpoint/2010/main" val="181642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638" y="637762"/>
            <a:ext cx="7416372" cy="1520377"/>
          </a:xfrm>
        </p:spPr>
        <p:txBody>
          <a:bodyPr anchor="ctr">
            <a:normAutofit/>
          </a:bodyPr>
          <a:lstStyle/>
          <a:p>
            <a:pPr algn="l"/>
            <a:r>
              <a:rPr lang="en-US">
                <a:solidFill>
                  <a:schemeClr val="bg1"/>
                </a:solidFill>
              </a:rPr>
              <a:t>The Coronavirus Lessons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9143992"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893697"/>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66669" y="2939417"/>
            <a:ext cx="7417341" cy="3237545"/>
          </a:xfrm>
        </p:spPr>
        <p:txBody>
          <a:bodyPr>
            <a:normAutofit lnSpcReduction="10000"/>
          </a:bodyPr>
          <a:lstStyle/>
          <a:p>
            <a:r>
              <a:rPr lang="en-US" sz="2400" b="1" dirty="0"/>
              <a:t>The vast human global economy has been laid low by a tiny simple “creature.”</a:t>
            </a:r>
          </a:p>
          <a:p>
            <a:endParaRPr lang="en-US" sz="2400" b="1" dirty="0"/>
          </a:p>
          <a:p>
            <a:r>
              <a:rPr lang="en-US" sz="2400" b="1" dirty="0"/>
              <a:t>There are no technical fixes, because there are millions of viral strains, many of which are likely to be deadly to humans.</a:t>
            </a:r>
          </a:p>
          <a:p>
            <a:endParaRPr lang="en-US" sz="2400" b="1" dirty="0"/>
          </a:p>
          <a:p>
            <a:r>
              <a:rPr lang="en-US" sz="2400" b="1" dirty="0"/>
              <a:t>As the global economy dialed back, nature responded.</a:t>
            </a:r>
          </a:p>
          <a:p>
            <a:endParaRPr lang="en-US" sz="2100" dirty="0"/>
          </a:p>
        </p:txBody>
      </p:sp>
    </p:spTree>
    <p:extLst>
      <p:ext uri="{BB962C8B-B14F-4D97-AF65-F5344CB8AC3E}">
        <p14:creationId xmlns:p14="http://schemas.microsoft.com/office/powerpoint/2010/main" val="375659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descr="animals-in-streets-during-coronavirus-quarantine-fb40-png__700 cop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415" r="13414"/>
          <a:stretch/>
        </p:blipFill>
        <p:spPr>
          <a:xfrm>
            <a:off x="241299" y="321733"/>
            <a:ext cx="8661401" cy="6214534"/>
          </a:xfrm>
          <a:prstGeom prst="rect">
            <a:avLst/>
          </a:prstGeom>
        </p:spPr>
      </p:pic>
    </p:spTree>
    <p:extLst>
      <p:ext uri="{BB962C8B-B14F-4D97-AF65-F5344CB8AC3E}">
        <p14:creationId xmlns:p14="http://schemas.microsoft.com/office/powerpoint/2010/main" val="253379459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7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wild-animals-have-taken-over-the-streets-in-major-cities-because-of-the-coronavirus-pandemic cop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024" r="5395" b="-1"/>
          <a:stretch/>
        </p:blipFill>
        <p:spPr>
          <a:xfrm>
            <a:off x="482600" y="643467"/>
            <a:ext cx="8178799" cy="5571066"/>
          </a:xfrm>
          <a:prstGeom prst="rect">
            <a:avLst/>
          </a:prstGeom>
        </p:spPr>
      </p:pic>
      <p:sp>
        <p:nvSpPr>
          <p:cNvPr id="11" name="Rectangle 10">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01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41C0CE-DED5-442F-8456-FA788B0FBFF8}"/>
              </a:ext>
            </a:extLst>
          </p:cNvPr>
          <p:cNvPicPr>
            <a:picLocks noChangeAspect="1"/>
          </p:cNvPicPr>
          <p:nvPr/>
        </p:nvPicPr>
        <p:blipFill rotWithShape="1">
          <a:blip r:embed="rId2"/>
          <a:srcRect l="38135" r="1" b="1"/>
          <a:stretch/>
        </p:blipFill>
        <p:spPr>
          <a:xfrm>
            <a:off x="2641851" y="10"/>
            <a:ext cx="6502149"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8320" y="1161288"/>
            <a:ext cx="2578608" cy="1124712"/>
          </a:xfrm>
        </p:spPr>
        <p:txBody>
          <a:bodyPr anchor="b">
            <a:normAutofit/>
          </a:bodyPr>
          <a:lstStyle/>
          <a:p>
            <a:pPr>
              <a:lnSpc>
                <a:spcPct val="90000"/>
              </a:lnSpc>
            </a:pPr>
            <a:r>
              <a:rPr lang="en-US" sz="2400" b="1"/>
              <a:t>This pandemic and most other new, dangerous viruses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78320" y="2718054"/>
            <a:ext cx="4293680" cy="3207258"/>
          </a:xfrm>
        </p:spPr>
        <p:txBody>
          <a:bodyPr anchor="t">
            <a:noAutofit/>
          </a:bodyPr>
          <a:lstStyle/>
          <a:p>
            <a:r>
              <a:rPr lang="en-US" sz="2000" dirty="0"/>
              <a:t>Are </a:t>
            </a:r>
            <a:r>
              <a:rPr lang="en-US" sz="2000" b="1" dirty="0"/>
              <a:t>caused</a:t>
            </a:r>
            <a:r>
              <a:rPr lang="en-US" sz="2000" dirty="0"/>
              <a:t> by human economic expansion that brings close contact with (1) wild animals or (2) factory chicken, duck, pig or cattle farms</a:t>
            </a:r>
          </a:p>
          <a:p>
            <a:endParaRPr lang="en-US" sz="2000" dirty="0"/>
          </a:p>
          <a:p>
            <a:r>
              <a:rPr lang="en-US" sz="2000" dirty="0"/>
              <a:t>And are </a:t>
            </a:r>
            <a:r>
              <a:rPr lang="en-US" sz="2000" b="1" dirty="0"/>
              <a:t>spread</a:t>
            </a:r>
            <a:r>
              <a:rPr lang="en-US" sz="2000" dirty="0"/>
              <a:t> rapidly throughout the human world by global economic activity (air travel, global shipping</a:t>
            </a:r>
            <a:r>
              <a:rPr lang="mr-IN" sz="2000" dirty="0"/>
              <a:t>…</a:t>
            </a:r>
            <a:r>
              <a:rPr lang="en-US" sz="2000" dirty="0"/>
              <a:t>)</a:t>
            </a:r>
          </a:p>
        </p:txBody>
      </p:sp>
    </p:spTree>
    <p:extLst>
      <p:ext uri="{BB962C8B-B14F-4D97-AF65-F5344CB8AC3E}">
        <p14:creationId xmlns:p14="http://schemas.microsoft.com/office/powerpoint/2010/main" val="381078302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71500" y="559678"/>
            <a:ext cx="2675936" cy="4952492"/>
          </a:xfrm>
        </p:spPr>
        <p:txBody>
          <a:bodyPr>
            <a:normAutofit/>
          </a:bodyPr>
          <a:lstStyle/>
          <a:p>
            <a:r>
              <a:rPr lang="en-US" dirty="0">
                <a:solidFill>
                  <a:schemeClr val="bg1"/>
                </a:solidFill>
              </a:rPr>
              <a:t>Human economic expansion </a:t>
            </a:r>
            <a:br>
              <a:rPr lang="en-US" dirty="0">
                <a:solidFill>
                  <a:schemeClr val="bg1"/>
                </a:solidFill>
              </a:rPr>
            </a:br>
            <a:r>
              <a:rPr lang="en-US" dirty="0">
                <a:solidFill>
                  <a:schemeClr val="bg1"/>
                </a:solidFill>
              </a:rPr>
              <a:t>also causes:</a:t>
            </a:r>
            <a:endParaRPr lang="en-US">
              <a:solidFill>
                <a:schemeClr val="bg1"/>
              </a:solidFill>
            </a:endParaRPr>
          </a:p>
        </p:txBody>
      </p:sp>
      <p:cxnSp>
        <p:nvCxnSpPr>
          <p:cNvPr id="21" name="Straight Connector 2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08D61476-F2ED-4B14-ACB7-4C2A11D3466F}"/>
              </a:ext>
            </a:extLst>
          </p:cNvPr>
          <p:cNvGraphicFramePr>
            <a:graphicFrameLocks noGrp="1"/>
          </p:cNvGraphicFramePr>
          <p:nvPr>
            <p:ph idx="1"/>
            <p:extLst>
              <p:ext uri="{D42A27DB-BD31-4B8C-83A1-F6EECF244321}">
                <p14:modId xmlns:p14="http://schemas.microsoft.com/office/powerpoint/2010/main" val="2399124346"/>
              </p:ext>
            </p:extLst>
          </p:nvPr>
        </p:nvGraphicFramePr>
        <p:xfrm>
          <a:off x="3886200" y="568325"/>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39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377952" y="164793"/>
            <a:ext cx="7126641" cy="1151943"/>
          </a:xfrm>
        </p:spPr>
        <p:txBody>
          <a:bodyPr>
            <a:normAutofit/>
          </a:bodyPr>
          <a:lstStyle/>
          <a:p>
            <a:pPr>
              <a:lnSpc>
                <a:spcPct val="90000"/>
              </a:lnSpc>
            </a:pPr>
            <a:r>
              <a:rPr lang="en-US" sz="4000" b="1"/>
              <a:t>A key way to sum up this point is</a:t>
            </a:r>
            <a:endParaRPr lang="en-US" sz="4000" b="1"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503807" y="1066599"/>
            <a:ext cx="5165180" cy="5626608"/>
          </a:xfrm>
        </p:spPr>
        <p:txBody>
          <a:bodyPr>
            <a:noAutofit/>
          </a:bodyPr>
          <a:lstStyle/>
          <a:p>
            <a:pPr marL="0" indent="0" algn="ctr">
              <a:buNone/>
            </a:pPr>
            <a:r>
              <a:rPr lang="en-US" sz="2400" b="1" dirty="0"/>
              <a:t>By using human </a:t>
            </a:r>
            <a:r>
              <a:rPr lang="en-US" sz="2400" b="1" u="sng" dirty="0">
                <a:solidFill>
                  <a:srgbClr val="008000"/>
                </a:solidFill>
              </a:rPr>
              <a:t>Ecological Footprint </a:t>
            </a:r>
            <a:r>
              <a:rPr lang="en-US" sz="2400" b="1" dirty="0"/>
              <a:t>analysis</a:t>
            </a:r>
          </a:p>
          <a:p>
            <a:r>
              <a:rPr lang="en-US" sz="2400" b="1" dirty="0"/>
              <a:t>This is a scientific measure of the earth’s ecological resources used by humans</a:t>
            </a:r>
            <a:endParaRPr lang="en-US" sz="2000" b="1" dirty="0"/>
          </a:p>
          <a:p>
            <a:endParaRPr lang="en-US" sz="2000" b="1" dirty="0"/>
          </a:p>
          <a:p>
            <a:r>
              <a:rPr lang="en-US" sz="2000" b="1" dirty="0"/>
              <a:t>1980: 1.0 planets</a:t>
            </a:r>
            <a:endParaRPr lang="en-US" sz="2400" b="1" dirty="0"/>
          </a:p>
          <a:p>
            <a:r>
              <a:rPr lang="en-US" sz="2000" b="1" dirty="0"/>
              <a:t>2019: 1.75 planets</a:t>
            </a:r>
          </a:p>
          <a:p>
            <a:r>
              <a:rPr lang="en-US" sz="2000" b="1" dirty="0"/>
              <a:t>That means we are far past what this earth can provide, </a:t>
            </a:r>
            <a:r>
              <a:rPr lang="en-US" sz="2000" b="1" i="1" dirty="0"/>
              <a:t>and</a:t>
            </a:r>
          </a:p>
          <a:p>
            <a:pPr>
              <a:lnSpc>
                <a:spcPct val="90000"/>
              </a:lnSpc>
            </a:pPr>
            <a:r>
              <a:rPr lang="en-US" sz="2000" b="1" dirty="0"/>
              <a:t>we would have to have another earth-like planet in order to live sustainably</a:t>
            </a:r>
            <a:r>
              <a:rPr lang="en-US" sz="2400" b="1" dirty="0"/>
              <a:t>,</a:t>
            </a:r>
          </a:p>
          <a:p>
            <a:pPr marL="0" indent="0">
              <a:lnSpc>
                <a:spcPct val="90000"/>
              </a:lnSpc>
              <a:buNone/>
            </a:pPr>
            <a:endParaRPr lang="en-US" sz="2400" b="1" dirty="0"/>
          </a:p>
          <a:p>
            <a:pPr marL="0" indent="0">
              <a:lnSpc>
                <a:spcPct val="90000"/>
              </a:lnSpc>
              <a:buNone/>
            </a:pPr>
            <a:r>
              <a:rPr lang="en-US" sz="2000" b="1" dirty="0"/>
              <a:t>And, even with a second planet, we would still have to STOP growing economically!</a:t>
            </a:r>
          </a:p>
        </p:txBody>
      </p:sp>
      <p:pic>
        <p:nvPicPr>
          <p:cNvPr id="8" name="Content Placeholder 3">
            <a:extLst>
              <a:ext uri="{FF2B5EF4-FFF2-40B4-BE49-F238E27FC236}">
                <a16:creationId xmlns:a16="http://schemas.microsoft.com/office/drawing/2014/main" id="{CEB35AC9-B4F0-EB4E-8586-287B230D0733}"/>
              </a:ext>
            </a:extLst>
          </p:cNvPr>
          <p:cNvPicPr>
            <a:picLocks/>
          </p:cNvPicPr>
          <p:nvPr/>
        </p:nvPicPr>
        <p:blipFill rotWithShape="1">
          <a:blip r:embed="rId2">
            <a:extLst>
              <a:ext uri="{28A0092B-C50C-407E-A947-70E740481C1C}">
                <a14:useLocalDpi xmlns:a14="http://schemas.microsoft.com/office/drawing/2010/main" val="0"/>
              </a:ext>
            </a:extLst>
          </a:blip>
          <a:srcRect l="1531" t="3023" r="3187" b="21585"/>
          <a:stretch/>
        </p:blipFill>
        <p:spPr bwMode="auto">
          <a:xfrm>
            <a:off x="27627" y="1769422"/>
            <a:ext cx="3724975" cy="3394483"/>
          </a:xfrm>
          <a:prstGeom prst="rect">
            <a:avLst/>
          </a:prstGeom>
          <a:noFill/>
        </p:spPr>
      </p:pic>
    </p:spTree>
    <p:extLst>
      <p:ext uri="{BB962C8B-B14F-4D97-AF65-F5344CB8AC3E}">
        <p14:creationId xmlns:p14="http://schemas.microsoft.com/office/powerpoint/2010/main" val="228866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pPr>
              <a:lnSpc>
                <a:spcPct val="90000"/>
              </a:lnSpc>
            </a:pPr>
            <a:r>
              <a:rPr lang="en-US" sz="2700" b="1" i="1" dirty="0">
                <a:solidFill>
                  <a:srgbClr val="FFFFFF"/>
                </a:solidFill>
              </a:rPr>
              <a:t>PLANET OF THE HUMANS </a:t>
            </a:r>
            <a:r>
              <a:rPr lang="en-US" sz="2700" b="1" dirty="0">
                <a:solidFill>
                  <a:srgbClr val="FFFFFF"/>
                </a:solidFill>
              </a:rPr>
              <a:t>(2020, dir. by Jeff Gibbs)</a:t>
            </a:r>
            <a:br>
              <a:rPr lang="en-US" sz="2700" dirty="0">
                <a:solidFill>
                  <a:srgbClr val="FFFFFF"/>
                </a:solidFill>
              </a:rPr>
            </a:br>
            <a:r>
              <a:rPr lang="en-US" sz="2700" dirty="0">
                <a:solidFill>
                  <a:srgbClr val="FFFFFF"/>
                </a:solidFill>
              </a:rPr>
              <a:t>is based on </a:t>
            </a:r>
            <a:r>
              <a:rPr lang="en-US" sz="2700" b="1" dirty="0">
                <a:solidFill>
                  <a:srgbClr val="FFFFFF"/>
                </a:solidFill>
              </a:rPr>
              <a:t>three propositions of </a:t>
            </a:r>
            <a:br>
              <a:rPr lang="en-US" sz="2700" dirty="0">
                <a:solidFill>
                  <a:srgbClr val="FFFFFF"/>
                </a:solidFill>
              </a:rPr>
            </a:br>
            <a:r>
              <a:rPr lang="en-US" sz="2700" b="1" dirty="0">
                <a:solidFill>
                  <a:srgbClr val="FFFFFF"/>
                </a:solidFill>
              </a:rPr>
              <a:t>ecological economics:</a:t>
            </a:r>
          </a:p>
        </p:txBody>
      </p:sp>
      <p:sp>
        <p:nvSpPr>
          <p:cNvPr id="3" name="Content Placeholder 2"/>
          <p:cNvSpPr>
            <a:spLocks noGrp="1"/>
          </p:cNvSpPr>
          <p:nvPr>
            <p:ph idx="1"/>
          </p:nvPr>
        </p:nvSpPr>
        <p:spPr>
          <a:xfrm>
            <a:off x="1025718" y="2341848"/>
            <a:ext cx="7281746" cy="4107720"/>
          </a:xfrm>
        </p:spPr>
        <p:txBody>
          <a:bodyPr anchor="ctr">
            <a:normAutofit/>
          </a:bodyPr>
          <a:lstStyle/>
          <a:p>
            <a:pPr marL="0" indent="0">
              <a:buNone/>
            </a:pPr>
            <a:r>
              <a:rPr lang="en-US" sz="2100" b="1" dirty="0"/>
              <a:t> </a:t>
            </a:r>
            <a:r>
              <a:rPr lang="en-US" sz="2400" b="1" dirty="0"/>
              <a:t>(1) Our solitary planet has finite resources and cannot tolerate economic growth forever;</a:t>
            </a:r>
          </a:p>
          <a:p>
            <a:pPr marL="0" indent="0">
              <a:buNone/>
            </a:pPr>
            <a:endParaRPr lang="en-US" sz="2400" b="1" dirty="0"/>
          </a:p>
          <a:p>
            <a:pPr marL="0" indent="0">
              <a:buNone/>
            </a:pPr>
            <a:r>
              <a:rPr lang="en-US" sz="2400" b="1" dirty="0"/>
              <a:t>(2) Our profit-seeking capitalist system requires economic growth at both micro and macro levels;</a:t>
            </a:r>
          </a:p>
          <a:p>
            <a:pPr marL="0" indent="0">
              <a:buNone/>
            </a:pPr>
            <a:endParaRPr lang="en-US" sz="2400" b="1" dirty="0"/>
          </a:p>
          <a:p>
            <a:pPr marL="0" indent="0">
              <a:buNone/>
            </a:pPr>
            <a:r>
              <a:rPr lang="en-US" sz="2400" b="1" dirty="0"/>
              <a:t>(3) We have made no significant environmental progress to date—and surged past planetary boundaries 40 years ago.</a:t>
            </a:r>
          </a:p>
        </p:txBody>
      </p:sp>
    </p:spTree>
    <p:extLst>
      <p:ext uri="{BB962C8B-B14F-4D97-AF65-F5344CB8AC3E}">
        <p14:creationId xmlns:p14="http://schemas.microsoft.com/office/powerpoint/2010/main" val="171027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28293" y="169333"/>
            <a:ext cx="6841938" cy="1202267"/>
          </a:xfrm>
        </p:spPr>
        <p:txBody>
          <a:bodyPr>
            <a:normAutofit/>
          </a:bodyPr>
          <a:lstStyle/>
          <a:p>
            <a:r>
              <a:rPr lang="en-US" b="1" dirty="0"/>
              <a:t>  The Awful Truth</a:t>
            </a:r>
          </a:p>
        </p:txBody>
      </p:sp>
      <p:sp>
        <p:nvSpPr>
          <p:cNvPr id="3" name="Content Placeholder 2"/>
          <p:cNvSpPr>
            <a:spLocks noGrp="1"/>
          </p:cNvSpPr>
          <p:nvPr>
            <p:ph idx="1"/>
          </p:nvPr>
        </p:nvSpPr>
        <p:spPr>
          <a:xfrm>
            <a:off x="962832" y="1236133"/>
            <a:ext cx="7368367" cy="4877398"/>
          </a:xfrm>
        </p:spPr>
        <p:txBody>
          <a:bodyPr>
            <a:normAutofit fontScale="92500" lnSpcReduction="20000"/>
          </a:bodyPr>
          <a:lstStyle/>
          <a:p>
            <a:pPr>
              <a:lnSpc>
                <a:spcPct val="90000"/>
              </a:lnSpc>
            </a:pPr>
            <a:r>
              <a:rPr lang="en-US" sz="2800" b="1" dirty="0"/>
              <a:t>Begin with a global ecological footprint = 1.75</a:t>
            </a:r>
          </a:p>
          <a:p>
            <a:pPr>
              <a:lnSpc>
                <a:spcPct val="90000"/>
              </a:lnSpc>
            </a:pPr>
            <a:endParaRPr lang="en-US" sz="2400" b="1" dirty="0"/>
          </a:p>
          <a:p>
            <a:pPr>
              <a:lnSpc>
                <a:spcPct val="90000"/>
              </a:lnSpc>
            </a:pPr>
            <a:r>
              <a:rPr lang="en-US" sz="2800" b="1" dirty="0"/>
              <a:t>To reduce that to 1.0</a:t>
            </a:r>
          </a:p>
          <a:p>
            <a:pPr marL="0" indent="0">
              <a:lnSpc>
                <a:spcPct val="90000"/>
              </a:lnSpc>
              <a:buNone/>
            </a:pPr>
            <a:r>
              <a:rPr lang="en-US" sz="2800" dirty="0"/>
              <a:t>      Means (approx.)  </a:t>
            </a:r>
            <a:r>
              <a:rPr lang="en-US" sz="2800" b="1" dirty="0"/>
              <a:t>-43% global GDP* </a:t>
            </a:r>
          </a:p>
          <a:p>
            <a:pPr>
              <a:lnSpc>
                <a:spcPct val="90000"/>
              </a:lnSpc>
            </a:pPr>
            <a:endParaRPr lang="en-US" sz="2400" dirty="0"/>
          </a:p>
          <a:p>
            <a:pPr>
              <a:lnSpc>
                <a:spcPct val="90000"/>
              </a:lnSpc>
              <a:buFont typeface="Wingdings" pitchFamily="2" charset="2"/>
              <a:buChar char="Ø"/>
            </a:pPr>
            <a:r>
              <a:rPr lang="en-US" sz="2800" dirty="0"/>
              <a:t>i.e., </a:t>
            </a:r>
            <a:r>
              <a:rPr lang="en-US" sz="2800" b="1" u="sng" dirty="0"/>
              <a:t>negative</a:t>
            </a:r>
            <a:r>
              <a:rPr lang="en-US" sz="2800" dirty="0"/>
              <a:t> growth!!! (aka “</a:t>
            </a:r>
            <a:r>
              <a:rPr lang="en-US" sz="2800" b="1" dirty="0"/>
              <a:t>degrowth</a:t>
            </a:r>
            <a:r>
              <a:rPr lang="en-US" sz="2800" dirty="0"/>
              <a:t>”)</a:t>
            </a:r>
          </a:p>
          <a:p>
            <a:pPr>
              <a:lnSpc>
                <a:spcPct val="90000"/>
              </a:lnSpc>
            </a:pPr>
            <a:endParaRPr lang="en-US" sz="2800" dirty="0"/>
          </a:p>
          <a:p>
            <a:pPr>
              <a:lnSpc>
                <a:spcPct val="90000"/>
              </a:lnSpc>
            </a:pPr>
            <a:r>
              <a:rPr lang="en-US" sz="2400" dirty="0"/>
              <a:t>During the 2020 pandemic we DO have negative economic growth.</a:t>
            </a:r>
          </a:p>
          <a:p>
            <a:pPr>
              <a:lnSpc>
                <a:spcPct val="90000"/>
              </a:lnSpc>
            </a:pPr>
            <a:endParaRPr lang="en-US" sz="2400" dirty="0"/>
          </a:p>
          <a:p>
            <a:pPr>
              <a:lnSpc>
                <a:spcPct val="90000"/>
              </a:lnSpc>
              <a:buFont typeface="Courier New" panose="02070309020205020404" pitchFamily="49" charset="0"/>
              <a:buChar char="o"/>
            </a:pPr>
            <a:r>
              <a:rPr lang="en-US" sz="2400" b="1" dirty="0"/>
              <a:t>But under capitalism humans suffer</a:t>
            </a:r>
          </a:p>
          <a:p>
            <a:pPr>
              <a:lnSpc>
                <a:spcPct val="90000"/>
              </a:lnSpc>
              <a:buFont typeface="Courier New" panose="02070309020205020404" pitchFamily="49" charset="0"/>
              <a:buChar char="o"/>
            </a:pPr>
            <a:r>
              <a:rPr lang="en-US" sz="2400" b="1" dirty="0"/>
              <a:t>And the poor and oppressed suffer most</a:t>
            </a:r>
          </a:p>
          <a:p>
            <a:pPr>
              <a:lnSpc>
                <a:spcPct val="90000"/>
              </a:lnSpc>
              <a:buFont typeface="Courier New" panose="02070309020205020404" pitchFamily="49" charset="0"/>
              <a:buChar char="o"/>
            </a:pPr>
            <a:r>
              <a:rPr lang="en-US" sz="2400" b="1" dirty="0"/>
              <a:t>Both within and between nations</a:t>
            </a:r>
            <a:endParaRPr lang="en-US" sz="2400" dirty="0"/>
          </a:p>
          <a:p>
            <a:pPr marL="0" indent="0">
              <a:lnSpc>
                <a:spcPct val="90000"/>
              </a:lnSpc>
              <a:buNone/>
            </a:pPr>
            <a:r>
              <a:rPr lang="en-US" sz="2400" dirty="0"/>
              <a:t> </a:t>
            </a:r>
            <a:endParaRPr lang="en-US" sz="2100" dirty="0"/>
          </a:p>
          <a:p>
            <a:pPr marL="0" indent="0">
              <a:lnSpc>
                <a:spcPct val="90000"/>
              </a:lnSpc>
              <a:buNone/>
            </a:pPr>
            <a:r>
              <a:rPr lang="en-US" sz="2100" dirty="0"/>
              <a:t>*Note: an approximate, suggestive number</a:t>
            </a:r>
          </a:p>
        </p:txBody>
      </p:sp>
      <p:sp>
        <p:nvSpPr>
          <p:cNvPr id="3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3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Tree>
    <p:extLst>
      <p:ext uri="{BB962C8B-B14F-4D97-AF65-F5344CB8AC3E}">
        <p14:creationId xmlns:p14="http://schemas.microsoft.com/office/powerpoint/2010/main" val="72993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625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7113" y="938784"/>
            <a:ext cx="3895953" cy="4791456"/>
          </a:xfrm>
        </p:spPr>
        <p:txBody>
          <a:bodyPr vert="horz" lIns="91440" tIns="45720" rIns="91440" bIns="45720" rtlCol="0" anchor="t">
            <a:normAutofit/>
          </a:bodyPr>
          <a:lstStyle/>
          <a:p>
            <a:pPr algn="l" defTabSz="914400">
              <a:lnSpc>
                <a:spcPct val="90000"/>
              </a:lnSpc>
            </a:pPr>
            <a:r>
              <a:rPr lang="en-US" sz="4800" b="1" dirty="0"/>
              <a:t>The global impact </a:t>
            </a:r>
            <a:br>
              <a:rPr lang="en-US" sz="4800" b="1" dirty="0"/>
            </a:br>
            <a:r>
              <a:rPr lang="en-US" sz="4800" b="1" dirty="0"/>
              <a:t>of nations</a:t>
            </a:r>
            <a:br>
              <a:rPr lang="en-US" sz="4800" dirty="0"/>
            </a:br>
            <a:r>
              <a:rPr lang="en-US" sz="4000" dirty="0"/>
              <a:t>(eco-footprint) </a:t>
            </a:r>
            <a:br>
              <a:rPr lang="en-US" sz="4800" dirty="0"/>
            </a:br>
            <a:r>
              <a:rPr lang="en-US" sz="4800" b="1" dirty="0"/>
              <a:t>varies dramatically</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656" r="1" b="1"/>
          <a:stretch/>
        </p:blipFill>
        <p:spPr bwMode="auto">
          <a:xfrm>
            <a:off x="414529" y="353568"/>
            <a:ext cx="3877056" cy="6108192"/>
          </a:xfrm>
          <a:prstGeom prst="rect">
            <a:avLst/>
          </a:prstGeom>
          <a:noFill/>
        </p:spPr>
      </p:pic>
    </p:spTree>
    <p:extLst>
      <p:ext uri="{BB962C8B-B14F-4D97-AF65-F5344CB8AC3E}">
        <p14:creationId xmlns:p14="http://schemas.microsoft.com/office/powerpoint/2010/main" val="245439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894027"/>
            <a:ext cx="2620771" cy="4782873"/>
          </a:xfrm>
        </p:spPr>
        <p:txBody>
          <a:bodyPr>
            <a:normAutofit/>
          </a:bodyPr>
          <a:lstStyle/>
          <a:p>
            <a:pPr algn="r">
              <a:lnSpc>
                <a:spcPct val="90000"/>
              </a:lnSpc>
            </a:pPr>
            <a:r>
              <a:rPr lang="en-US" sz="4000" b="1" dirty="0">
                <a:solidFill>
                  <a:schemeClr val="bg1"/>
                </a:solidFill>
              </a:rPr>
              <a:t>A Stable and </a:t>
            </a:r>
            <a:r>
              <a:rPr lang="en-US" sz="3600" b="1" u="sng" dirty="0">
                <a:solidFill>
                  <a:schemeClr val="bg1"/>
                </a:solidFill>
              </a:rPr>
              <a:t>Sustainable</a:t>
            </a:r>
            <a:r>
              <a:rPr lang="en-US" sz="4000" b="1" dirty="0">
                <a:solidFill>
                  <a:schemeClr val="bg1"/>
                </a:solidFill>
              </a:rPr>
              <a:t> World Requires Massive Sharing of Resources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78021" y="605481"/>
            <a:ext cx="5265928" cy="5338119"/>
          </a:xfrm>
        </p:spPr>
        <p:txBody>
          <a:bodyPr anchor="ctr">
            <a:normAutofit lnSpcReduction="10000"/>
          </a:bodyPr>
          <a:lstStyle/>
          <a:p>
            <a:pPr>
              <a:lnSpc>
                <a:spcPct val="90000"/>
              </a:lnSpc>
            </a:pPr>
            <a:r>
              <a:rPr lang="en-US" sz="2000" i="1" dirty="0">
                <a:solidFill>
                  <a:schemeClr val="bg1"/>
                </a:solidFill>
              </a:rPr>
              <a:t>Assume GWP (Gross World Product) = $100 </a:t>
            </a:r>
            <a:r>
              <a:rPr lang="en-US" sz="1900" i="1" dirty="0">
                <a:solidFill>
                  <a:schemeClr val="bg1"/>
                </a:solidFill>
              </a:rPr>
              <a:t>trillion</a:t>
            </a:r>
          </a:p>
          <a:p>
            <a:pPr>
              <a:lnSpc>
                <a:spcPct val="90000"/>
              </a:lnSpc>
            </a:pPr>
            <a:r>
              <a:rPr lang="en-US" sz="2000" b="1" dirty="0">
                <a:solidFill>
                  <a:schemeClr val="bg1"/>
                </a:solidFill>
                <a:sym typeface="Wingdings"/>
              </a:rPr>
              <a:t>To live at 1.0 planets  GWP = $57 trillion</a:t>
            </a:r>
          </a:p>
          <a:p>
            <a:pPr>
              <a:lnSpc>
                <a:spcPct val="90000"/>
              </a:lnSpc>
            </a:pPr>
            <a:endParaRPr lang="en-US" sz="2000" b="1" dirty="0">
              <a:solidFill>
                <a:schemeClr val="bg1"/>
              </a:solidFill>
              <a:sym typeface="Wingdings"/>
            </a:endParaRPr>
          </a:p>
          <a:p>
            <a:pPr>
              <a:lnSpc>
                <a:spcPct val="90000"/>
              </a:lnSpc>
            </a:pPr>
            <a:r>
              <a:rPr lang="en-US" sz="2000" b="1" dirty="0">
                <a:solidFill>
                  <a:schemeClr val="bg1"/>
                </a:solidFill>
                <a:sym typeface="Wingdings"/>
              </a:rPr>
              <a:t>But what about poor countries </a:t>
            </a:r>
            <a:r>
              <a:rPr lang="en-US" sz="2000" dirty="0">
                <a:solidFill>
                  <a:schemeClr val="bg1"/>
                </a:solidFill>
                <a:sym typeface="Wingdings"/>
              </a:rPr>
              <a:t>in Africa, Asia, Latin America?</a:t>
            </a:r>
          </a:p>
          <a:p>
            <a:pPr>
              <a:lnSpc>
                <a:spcPct val="90000"/>
              </a:lnSpc>
              <a:buFont typeface="Courier New" panose="02070309020205020404" pitchFamily="49" charset="0"/>
              <a:buChar char="o"/>
            </a:pPr>
            <a:r>
              <a:rPr lang="en-US" sz="2000" dirty="0">
                <a:solidFill>
                  <a:schemeClr val="bg1"/>
                </a:solidFill>
                <a:sym typeface="Wingdings"/>
              </a:rPr>
              <a:t>For example, Burundi has per capita GDP = $744 (compare USA = $60,000+)</a:t>
            </a:r>
          </a:p>
          <a:p>
            <a:pPr>
              <a:lnSpc>
                <a:spcPct val="90000"/>
              </a:lnSpc>
            </a:pPr>
            <a:endParaRPr lang="en-US" sz="2000" dirty="0">
              <a:solidFill>
                <a:schemeClr val="bg1"/>
              </a:solidFill>
              <a:sym typeface="Wingdings"/>
            </a:endParaRPr>
          </a:p>
          <a:p>
            <a:pPr>
              <a:lnSpc>
                <a:spcPct val="90000"/>
              </a:lnSpc>
            </a:pPr>
            <a:r>
              <a:rPr lang="en-US" sz="2000" dirty="0">
                <a:solidFill>
                  <a:schemeClr val="bg1"/>
                </a:solidFill>
                <a:sym typeface="Wingdings"/>
              </a:rPr>
              <a:t>Can we ask poor countries to cut their per capita GDP by 43%?  Or, at all?</a:t>
            </a:r>
          </a:p>
          <a:p>
            <a:pPr marL="0" indent="0">
              <a:lnSpc>
                <a:spcPct val="90000"/>
              </a:lnSpc>
              <a:buNone/>
            </a:pPr>
            <a:r>
              <a:rPr lang="en-US" sz="2000" b="1" dirty="0">
                <a:solidFill>
                  <a:schemeClr val="bg1"/>
                </a:solidFill>
                <a:sym typeface="Wingdings"/>
              </a:rPr>
              <a:t> </a:t>
            </a:r>
          </a:p>
          <a:p>
            <a:pPr marL="0" indent="0" algn="ctr">
              <a:lnSpc>
                <a:spcPct val="90000"/>
              </a:lnSpc>
              <a:buNone/>
            </a:pPr>
            <a:r>
              <a:rPr lang="en-US" sz="1900" b="1" dirty="0">
                <a:solidFill>
                  <a:schemeClr val="bg1"/>
                </a:solidFill>
                <a:sym typeface="Wingdings"/>
              </a:rPr>
              <a:t>What is REQUIRED?   </a:t>
            </a:r>
          </a:p>
          <a:p>
            <a:pPr>
              <a:lnSpc>
                <a:spcPct val="90000"/>
              </a:lnSpc>
              <a:buFont typeface="Courier New" panose="02070309020205020404" pitchFamily="49" charset="0"/>
              <a:buChar char="o"/>
            </a:pPr>
            <a:r>
              <a:rPr lang="en-US" sz="1900" b="1" dirty="0">
                <a:solidFill>
                  <a:schemeClr val="bg1"/>
                </a:solidFill>
                <a:sym typeface="Wingdings"/>
              </a:rPr>
              <a:t>Can RICH COUNTRIES</a:t>
            </a:r>
            <a:r>
              <a:rPr lang="en-US" sz="1900" dirty="0">
                <a:solidFill>
                  <a:schemeClr val="bg1"/>
                </a:solidFill>
                <a:sym typeface="Wingdings"/>
              </a:rPr>
              <a:t> </a:t>
            </a:r>
            <a:r>
              <a:rPr lang="en-US" sz="1900" b="1" dirty="0">
                <a:solidFill>
                  <a:schemeClr val="bg1"/>
                </a:solidFill>
                <a:sym typeface="Wingdings"/>
              </a:rPr>
              <a:t>move from exploitation to sharing?</a:t>
            </a:r>
          </a:p>
          <a:p>
            <a:pPr>
              <a:lnSpc>
                <a:spcPct val="90000"/>
              </a:lnSpc>
            </a:pPr>
            <a:endParaRPr lang="en-US" sz="1900" b="1" dirty="0">
              <a:solidFill>
                <a:schemeClr val="bg1"/>
              </a:solidFill>
              <a:sym typeface="Wingdings"/>
            </a:endParaRPr>
          </a:p>
          <a:p>
            <a:pPr>
              <a:lnSpc>
                <a:spcPct val="90000"/>
              </a:lnSpc>
              <a:buFont typeface="Courier New" panose="02070309020205020404" pitchFamily="49" charset="0"/>
              <a:buChar char="o"/>
            </a:pPr>
            <a:r>
              <a:rPr lang="en-US" sz="1900" b="1" dirty="0">
                <a:solidFill>
                  <a:schemeClr val="bg1"/>
                </a:solidFill>
                <a:sym typeface="Wingdings"/>
              </a:rPr>
              <a:t>Must THOSE wealthy nations reduce beyond 43%?</a:t>
            </a:r>
          </a:p>
        </p:txBody>
      </p:sp>
    </p:spTree>
    <p:extLst>
      <p:ext uri="{BB962C8B-B14F-4D97-AF65-F5344CB8AC3E}">
        <p14:creationId xmlns:p14="http://schemas.microsoft.com/office/powerpoint/2010/main" val="10962624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25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7536" y="1133856"/>
            <a:ext cx="3224022" cy="3267456"/>
          </a:xfrm>
          <a:prstGeom prst="ellipse">
            <a:avLst/>
          </a:prstGeom>
          <a:solidFill>
            <a:srgbClr val="262626"/>
          </a:solidFill>
          <a:ln w="174625" cmpd="thinThick">
            <a:solidFill>
              <a:srgbClr val="262626"/>
            </a:solidFill>
          </a:ln>
        </p:spPr>
        <p:txBody>
          <a:bodyPr>
            <a:normAutofit fontScale="90000"/>
          </a:bodyPr>
          <a:lstStyle/>
          <a:p>
            <a:r>
              <a:rPr lang="en-US" sz="2200" b="1" dirty="0">
                <a:solidFill>
                  <a:srgbClr val="FFFFFF"/>
                </a:solidFill>
              </a:rPr>
              <a:t>This is a process called</a:t>
            </a:r>
            <a:br>
              <a:rPr lang="en-US" sz="2400" b="1" dirty="0">
                <a:solidFill>
                  <a:srgbClr val="FFFFFF"/>
                </a:solidFill>
              </a:rPr>
            </a:br>
            <a:r>
              <a:rPr lang="en-US" sz="2400" b="1" dirty="0">
                <a:solidFill>
                  <a:srgbClr val="FFFFFF"/>
                </a:solidFill>
              </a:rPr>
              <a:t> </a:t>
            </a:r>
            <a:br>
              <a:rPr lang="en-US" sz="2400" b="1" dirty="0">
                <a:solidFill>
                  <a:srgbClr val="FFFFFF"/>
                </a:solidFill>
              </a:rPr>
            </a:br>
            <a:r>
              <a:rPr lang="en-US" sz="4200" b="1" dirty="0">
                <a:solidFill>
                  <a:srgbClr val="FFFFFF"/>
                </a:solidFill>
              </a:rPr>
              <a:t>degrowth</a:t>
            </a:r>
            <a:br>
              <a:rPr lang="en-US" sz="3900" b="1" dirty="0">
                <a:solidFill>
                  <a:srgbClr val="FFFFFF"/>
                </a:solidFill>
              </a:rPr>
            </a:br>
            <a:br>
              <a:rPr lang="en-US" sz="4000" b="1" dirty="0">
                <a:solidFill>
                  <a:srgbClr val="FFFFFF"/>
                </a:solidFill>
              </a:rPr>
            </a:br>
            <a:r>
              <a:rPr lang="en-US" sz="3000" b="1" dirty="0">
                <a:solidFill>
                  <a:srgbClr val="FFFFFF"/>
                </a:solidFill>
              </a:rPr>
              <a:t> </a:t>
            </a:r>
            <a:r>
              <a:rPr lang="en-US" sz="2000" b="1" dirty="0">
                <a:solidFill>
                  <a:srgbClr val="FFFFFF"/>
                </a:solidFill>
              </a:rPr>
              <a:t>that…</a:t>
            </a:r>
          </a:p>
        </p:txBody>
      </p:sp>
      <p:pic>
        <p:nvPicPr>
          <p:cNvPr id="20" name="Picture 19" descr="A picture containing umbrella, holding, dark, sitting&#10;&#10;Description automatically generated">
            <a:extLst>
              <a:ext uri="{FF2B5EF4-FFF2-40B4-BE49-F238E27FC236}">
                <a16:creationId xmlns:a16="http://schemas.microsoft.com/office/drawing/2014/main" id="{D10317D8-0E11-4DEA-A15E-0C134069CD7F}"/>
              </a:ext>
            </a:extLst>
          </p:cNvPr>
          <p:cNvPicPr>
            <a:picLocks noChangeAspect="1"/>
          </p:cNvPicPr>
          <p:nvPr/>
        </p:nvPicPr>
        <p:blipFill rotWithShape="1">
          <a:blip r:embed="rId2"/>
          <a:srcRect t="13124" b="32770"/>
          <a:stretch/>
        </p:blipFill>
        <p:spPr>
          <a:xfrm>
            <a:off x="3394709" y="260337"/>
            <a:ext cx="5391149" cy="2187701"/>
          </a:xfrm>
          <a:prstGeom prst="rect">
            <a:avLst/>
          </a:prstGeom>
        </p:spPr>
      </p:pic>
      <p:sp>
        <p:nvSpPr>
          <p:cNvPr id="3" name="Content Placeholder 2"/>
          <p:cNvSpPr>
            <a:spLocks noGrp="1"/>
          </p:cNvSpPr>
          <p:nvPr>
            <p:ph idx="1"/>
          </p:nvPr>
        </p:nvSpPr>
        <p:spPr>
          <a:xfrm>
            <a:off x="3321558" y="2523744"/>
            <a:ext cx="5537453" cy="4334256"/>
          </a:xfrm>
        </p:spPr>
        <p:txBody>
          <a:bodyPr>
            <a:normAutofit fontScale="85000" lnSpcReduction="20000"/>
          </a:bodyPr>
          <a:lstStyle/>
          <a:p>
            <a:pPr lvl="0">
              <a:lnSpc>
                <a:spcPct val="90000"/>
              </a:lnSpc>
            </a:pPr>
            <a:r>
              <a:rPr lang="en-US" sz="2400" b="1" dirty="0"/>
              <a:t>Aims to re-politicize environmentalism by “</a:t>
            </a:r>
            <a:r>
              <a:rPr lang="en-US" sz="2400" b="1" dirty="0" err="1"/>
              <a:t>ecologizing</a:t>
            </a:r>
            <a:r>
              <a:rPr lang="en-US" sz="2400" b="1" dirty="0"/>
              <a:t> society” and discarding </a:t>
            </a:r>
          </a:p>
          <a:p>
            <a:pPr marL="0" lvl="0" indent="0">
              <a:lnSpc>
                <a:spcPct val="90000"/>
              </a:lnSpc>
              <a:buNone/>
            </a:pPr>
            <a:r>
              <a:rPr lang="en-US" sz="2400" b="1" dirty="0"/>
              <a:t>      “green growth” notions</a:t>
            </a:r>
          </a:p>
          <a:p>
            <a:pPr lvl="0">
              <a:lnSpc>
                <a:spcPct val="90000"/>
              </a:lnSpc>
            </a:pPr>
            <a:endParaRPr lang="en-US" sz="2400" dirty="0"/>
          </a:p>
          <a:p>
            <a:pPr lvl="0">
              <a:lnSpc>
                <a:spcPct val="90000"/>
              </a:lnSpc>
            </a:pPr>
            <a:r>
              <a:rPr lang="en-US" sz="2400" b="1" dirty="0"/>
              <a:t>Rejects all energy systems based on increasingly sophisticated technological organizations managed by bureaucrats and technocrats </a:t>
            </a:r>
          </a:p>
          <a:p>
            <a:pPr lvl="0">
              <a:lnSpc>
                <a:spcPct val="90000"/>
              </a:lnSpc>
            </a:pPr>
            <a:endParaRPr lang="en-US" sz="2400" b="1" dirty="0"/>
          </a:p>
          <a:p>
            <a:pPr lvl="0">
              <a:lnSpc>
                <a:spcPct val="90000"/>
              </a:lnSpc>
            </a:pPr>
            <a:r>
              <a:rPr lang="en-US" sz="2400" b="1" i="1" dirty="0"/>
              <a:t>Not just because they pollute </a:t>
            </a:r>
          </a:p>
          <a:p>
            <a:pPr lvl="0">
              <a:lnSpc>
                <a:spcPct val="90000"/>
              </a:lnSpc>
            </a:pPr>
            <a:endParaRPr lang="en-US" sz="2400" b="1" i="1" dirty="0"/>
          </a:p>
          <a:p>
            <a:pPr lvl="0">
              <a:lnSpc>
                <a:spcPct val="90000"/>
              </a:lnSpc>
            </a:pPr>
            <a:r>
              <a:rPr lang="en-US" sz="2400" b="1" dirty="0"/>
              <a:t>But they become decreasingly democratic and egalitarian over time</a:t>
            </a:r>
          </a:p>
          <a:p>
            <a:pPr lvl="0">
              <a:lnSpc>
                <a:spcPct val="90000"/>
              </a:lnSpc>
            </a:pPr>
            <a:endParaRPr lang="en-US" sz="2400" b="1" dirty="0"/>
          </a:p>
          <a:p>
            <a:pPr lvl="0">
              <a:lnSpc>
                <a:spcPct val="90000"/>
              </a:lnSpc>
            </a:pPr>
            <a:r>
              <a:rPr lang="en-US" sz="2400" b="1" dirty="0"/>
              <a:t>And this includes not only fossil fuels</a:t>
            </a:r>
            <a:r>
              <a:rPr lang="en-US" sz="900" b="1" dirty="0"/>
              <a:t> </a:t>
            </a:r>
            <a:r>
              <a:rPr lang="en-US" sz="2400" b="1" dirty="0"/>
              <a:t>but nuclear, big hydro, big wind, concentrated solar, etc.</a:t>
            </a:r>
          </a:p>
        </p:txBody>
      </p:sp>
    </p:spTree>
    <p:extLst>
      <p:ext uri="{BB962C8B-B14F-4D97-AF65-F5344CB8AC3E}">
        <p14:creationId xmlns:p14="http://schemas.microsoft.com/office/powerpoint/2010/main" val="396533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ED78A9-DEC2-4216-940F-881C5E25518C}"/>
              </a:ext>
            </a:extLst>
          </p:cNvPr>
          <p:cNvPicPr>
            <a:picLocks noChangeAspect="1"/>
          </p:cNvPicPr>
          <p:nvPr/>
        </p:nvPicPr>
        <p:blipFill rotWithShape="1">
          <a:blip r:embed="rId2"/>
          <a:srcRect r="10999" b="-1"/>
          <a:stretch/>
        </p:blipFill>
        <p:spPr>
          <a:xfrm>
            <a:off x="-12482"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26CC9-9461-2643-8B94-CAADA6CC23D4}"/>
              </a:ext>
            </a:extLst>
          </p:cNvPr>
          <p:cNvSpPr>
            <a:spLocks noGrp="1"/>
          </p:cNvSpPr>
          <p:nvPr>
            <p:ph type="title"/>
          </p:nvPr>
        </p:nvSpPr>
        <p:spPr>
          <a:xfrm>
            <a:off x="252662" y="426721"/>
            <a:ext cx="3249229" cy="2413832"/>
          </a:xfrm>
        </p:spPr>
        <p:txBody>
          <a:bodyPr>
            <a:noAutofit/>
          </a:bodyPr>
          <a:lstStyle/>
          <a:p>
            <a:pPr>
              <a:lnSpc>
                <a:spcPct val="90000"/>
              </a:lnSpc>
            </a:pPr>
            <a:br>
              <a:rPr lang="en-US" sz="2400" dirty="0"/>
            </a:br>
            <a:r>
              <a:rPr lang="en-US" sz="3200" b="1" dirty="0"/>
              <a:t>Degrowth</a:t>
            </a:r>
            <a:r>
              <a:rPr lang="en-US" sz="3200" dirty="0"/>
              <a:t>...</a:t>
            </a:r>
            <a:br>
              <a:rPr lang="en-US" sz="2400" dirty="0"/>
            </a:br>
            <a:br>
              <a:rPr lang="en-US" sz="2400" dirty="0"/>
            </a:br>
            <a:r>
              <a:rPr lang="en-US" sz="2400" b="1" dirty="0"/>
              <a:t>Evaluates the economy </a:t>
            </a:r>
            <a:br>
              <a:rPr lang="en-US" sz="2400" b="1" dirty="0"/>
            </a:br>
            <a:r>
              <a:rPr lang="en-US" sz="2400" b="1" dirty="0"/>
              <a:t>in terms of how it uses its economic surplus</a:t>
            </a:r>
            <a:br>
              <a:rPr lang="en-US" sz="2400" dirty="0"/>
            </a:br>
            <a:br>
              <a:rPr lang="en-US" sz="2400" dirty="0"/>
            </a:br>
            <a:endParaRPr lang="en-US" sz="2400" dirty="0"/>
          </a:p>
        </p:txBody>
      </p:sp>
      <p:sp>
        <p:nvSpPr>
          <p:cNvPr id="3" name="Content Placeholder 2">
            <a:extLst>
              <a:ext uri="{FF2B5EF4-FFF2-40B4-BE49-F238E27FC236}">
                <a16:creationId xmlns:a16="http://schemas.microsoft.com/office/drawing/2014/main" id="{D106462C-98F3-3343-923C-11D3E488906F}"/>
              </a:ext>
            </a:extLst>
          </p:cNvPr>
          <p:cNvSpPr>
            <a:spLocks noGrp="1"/>
          </p:cNvSpPr>
          <p:nvPr>
            <p:ph idx="1"/>
          </p:nvPr>
        </p:nvSpPr>
        <p:spPr>
          <a:xfrm>
            <a:off x="158497" y="2621281"/>
            <a:ext cx="3343396" cy="3596456"/>
          </a:xfrm>
        </p:spPr>
        <p:txBody>
          <a:bodyPr>
            <a:normAutofit fontScale="92500" lnSpcReduction="10000"/>
          </a:bodyPr>
          <a:lstStyle/>
          <a:p>
            <a:pPr marL="0" indent="0">
              <a:buNone/>
            </a:pPr>
            <a:endParaRPr lang="en-US" sz="1600" dirty="0"/>
          </a:p>
          <a:p>
            <a:pPr lvl="0"/>
            <a:r>
              <a:rPr lang="en-US" sz="2200" b="1" dirty="0"/>
              <a:t>Ancient Egypt built the pyramids.  </a:t>
            </a:r>
          </a:p>
          <a:p>
            <a:pPr lvl="0"/>
            <a:endParaRPr lang="en-US" sz="2000" b="1" dirty="0"/>
          </a:p>
          <a:p>
            <a:pPr lvl="0"/>
            <a:r>
              <a:rPr lang="en-US" sz="2200" b="1" dirty="0"/>
              <a:t>Feudal Europe built the cathedrals (and crusades).</a:t>
            </a:r>
          </a:p>
          <a:p>
            <a:pPr lvl="0"/>
            <a:endParaRPr lang="en-US" sz="2000" b="1" dirty="0"/>
          </a:p>
          <a:p>
            <a:pPr lvl="0"/>
            <a:r>
              <a:rPr lang="en-US" sz="2000" b="1" dirty="0"/>
              <a:t>Modern capitalism builds more unnecessary economic growth </a:t>
            </a:r>
          </a:p>
          <a:p>
            <a:pPr marL="0" lvl="0" indent="0">
              <a:buNone/>
            </a:pPr>
            <a:r>
              <a:rPr lang="en-US" sz="2000" b="1" dirty="0"/>
              <a:t>      (and militaries).</a:t>
            </a:r>
          </a:p>
          <a:p>
            <a:pPr marL="0" indent="0">
              <a:buNone/>
            </a:pPr>
            <a:endParaRPr lang="en-US" sz="2000" b="1" dirty="0"/>
          </a:p>
          <a:p>
            <a:endParaRPr lang="en-US" sz="1600" dirty="0"/>
          </a:p>
        </p:txBody>
      </p:sp>
    </p:spTree>
    <p:extLst>
      <p:ext uri="{BB962C8B-B14F-4D97-AF65-F5344CB8AC3E}">
        <p14:creationId xmlns:p14="http://schemas.microsoft.com/office/powerpoint/2010/main" val="258316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27432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60A86-E41F-3648-BAF5-23DD97404AB8}"/>
              </a:ext>
            </a:extLst>
          </p:cNvPr>
          <p:cNvSpPr>
            <a:spLocks noGrp="1"/>
          </p:cNvSpPr>
          <p:nvPr>
            <p:ph type="title"/>
          </p:nvPr>
        </p:nvSpPr>
        <p:spPr>
          <a:xfrm>
            <a:off x="324612" y="637125"/>
            <a:ext cx="2672334" cy="5256371"/>
          </a:xfrm>
        </p:spPr>
        <p:txBody>
          <a:bodyPr>
            <a:normAutofit/>
          </a:bodyPr>
          <a:lstStyle/>
          <a:p>
            <a:r>
              <a:rPr lang="en-US" sz="3600" b="1" dirty="0">
                <a:solidFill>
                  <a:schemeClr val="bg1"/>
                </a:solidFill>
              </a:rPr>
              <a:t>Degrowth…</a:t>
            </a:r>
          </a:p>
        </p:txBody>
      </p:sp>
      <p:graphicFrame>
        <p:nvGraphicFramePr>
          <p:cNvPr id="5" name="Content Placeholder 2">
            <a:extLst>
              <a:ext uri="{FF2B5EF4-FFF2-40B4-BE49-F238E27FC236}">
                <a16:creationId xmlns:a16="http://schemas.microsoft.com/office/drawing/2014/main" id="{787C503E-087B-4644-8DE7-49057E47B0FB}"/>
              </a:ext>
            </a:extLst>
          </p:cNvPr>
          <p:cNvGraphicFramePr>
            <a:graphicFrameLocks noGrp="1"/>
          </p:cNvGraphicFramePr>
          <p:nvPr>
            <p:ph idx="1"/>
            <p:extLst>
              <p:ext uri="{D42A27DB-BD31-4B8C-83A1-F6EECF244321}">
                <p14:modId xmlns:p14="http://schemas.microsoft.com/office/powerpoint/2010/main" val="958990367"/>
              </p:ext>
            </p:extLst>
          </p:nvPr>
        </p:nvGraphicFramePr>
        <p:xfrm>
          <a:off x="3387852" y="303591"/>
          <a:ext cx="5431536"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25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6F46E9-2EA4-754D-8E12-182B14CFF570}"/>
              </a:ext>
            </a:extLst>
          </p:cNvPr>
          <p:cNvSpPr>
            <a:spLocks noGrp="1"/>
          </p:cNvSpPr>
          <p:nvPr>
            <p:ph type="title"/>
          </p:nvPr>
        </p:nvSpPr>
        <p:spPr>
          <a:xfrm>
            <a:off x="462402" y="238922"/>
            <a:ext cx="5168390" cy="2443318"/>
          </a:xfrm>
        </p:spPr>
        <p:txBody>
          <a:bodyPr>
            <a:normAutofit fontScale="90000"/>
          </a:bodyPr>
          <a:lstStyle/>
          <a:p>
            <a:pPr lvl="0"/>
            <a:r>
              <a:rPr lang="en-US" sz="3200" i="1" dirty="0"/>
              <a:t>These features could mean—</a:t>
            </a:r>
            <a:r>
              <a:rPr lang="en-US" sz="3200" b="1" dirty="0"/>
              <a:t>under the slogan </a:t>
            </a:r>
            <a:br>
              <a:rPr lang="en-US" sz="3200" dirty="0"/>
            </a:br>
            <a:r>
              <a:rPr lang="en-US" sz="3200" b="1" dirty="0"/>
              <a:t>“Redistribution not Growth</a:t>
            </a:r>
            <a:r>
              <a:rPr lang="en-US" sz="3200" dirty="0"/>
              <a:t>”—</a:t>
            </a:r>
            <a:br>
              <a:rPr lang="en-US" sz="3200" dirty="0"/>
            </a:br>
            <a:r>
              <a:rPr lang="en-US" sz="3200" b="1" dirty="0"/>
              <a:t>such changes as, </a:t>
            </a:r>
            <a:br>
              <a:rPr lang="en-US" sz="3200" b="1" dirty="0"/>
            </a:br>
            <a:r>
              <a:rPr lang="en-US" sz="3200" b="1" dirty="0"/>
              <a:t>for example:</a:t>
            </a:r>
            <a:br>
              <a:rPr lang="en-US" sz="3200" b="1" dirty="0"/>
            </a:br>
            <a:endParaRPr lang="en-US" sz="3100" b="1" dirty="0"/>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a:extLst>
              <a:ext uri="{FF2B5EF4-FFF2-40B4-BE49-F238E27FC236}">
                <a16:creationId xmlns:a16="http://schemas.microsoft.com/office/drawing/2014/main" id="{89AA3C74-0480-46E7-A38F-4B2D08CBBDBB}"/>
              </a:ext>
            </a:extLst>
          </p:cNvPr>
          <p:cNvPicPr>
            <a:picLocks noChangeAspect="1"/>
          </p:cNvPicPr>
          <p:nvPr/>
        </p:nvPicPr>
        <p:blipFill rotWithShape="1">
          <a:blip r:embed="rId3"/>
          <a:srcRect l="44753" r="25593" b="-1"/>
          <a:stretch/>
        </p:blipFill>
        <p:spPr>
          <a:xfrm>
            <a:off x="6097404" y="10"/>
            <a:ext cx="3046596" cy="6857990"/>
          </a:xfrm>
          <a:prstGeom prst="rect">
            <a:avLst/>
          </a:prstGeom>
        </p:spPr>
      </p:pic>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16413B67-5DC9-4EC7-97AA-3820C895BBD4}"/>
              </a:ext>
            </a:extLst>
          </p:cNvPr>
          <p:cNvGraphicFramePr>
            <a:graphicFrameLocks noGrp="1"/>
          </p:cNvGraphicFramePr>
          <p:nvPr>
            <p:ph idx="1"/>
            <p:extLst>
              <p:ext uri="{D42A27DB-BD31-4B8C-83A1-F6EECF244321}">
                <p14:modId xmlns:p14="http://schemas.microsoft.com/office/powerpoint/2010/main" val="3851957391"/>
              </p:ext>
            </p:extLst>
          </p:nvPr>
        </p:nvGraphicFramePr>
        <p:xfrm>
          <a:off x="565808" y="2256502"/>
          <a:ext cx="5352578" cy="4461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241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51393-54AD-5C4F-9906-22C391101894}"/>
              </a:ext>
            </a:extLst>
          </p:cNvPr>
          <p:cNvSpPr>
            <a:spLocks noGrp="1"/>
          </p:cNvSpPr>
          <p:nvPr>
            <p:ph type="title"/>
          </p:nvPr>
        </p:nvSpPr>
        <p:spPr>
          <a:xfrm>
            <a:off x="482599" y="321734"/>
            <a:ext cx="5168390" cy="1461247"/>
          </a:xfrm>
        </p:spPr>
        <p:txBody>
          <a:bodyPr>
            <a:noAutofit/>
          </a:bodyPr>
          <a:lstStyle/>
          <a:p>
            <a:pPr marL="0" indent="0"/>
            <a:r>
              <a:rPr lang="en-US" sz="3200" b="1" dirty="0"/>
              <a:t>These new ways of life </a:t>
            </a:r>
            <a:br>
              <a:rPr lang="en-US" sz="3200" b="1" dirty="0"/>
            </a:br>
            <a:r>
              <a:rPr lang="en-US" sz="3200" b="1" dirty="0"/>
              <a:t>could be implemented as </a:t>
            </a:r>
            <a:br>
              <a:rPr lang="en-US" sz="2800" b="1" dirty="0"/>
            </a:br>
            <a:endParaRPr lang="en-US" sz="2800" b="1" dirty="0"/>
          </a:p>
        </p:txBody>
      </p:sp>
      <p:sp>
        <p:nvSpPr>
          <p:cNvPr id="3" name="Content Placeholder 2">
            <a:extLst>
              <a:ext uri="{FF2B5EF4-FFF2-40B4-BE49-F238E27FC236}">
                <a16:creationId xmlns:a16="http://schemas.microsoft.com/office/drawing/2014/main" id="{AF8187D5-264F-1C48-8A23-EDA73BD70BFA}"/>
              </a:ext>
            </a:extLst>
          </p:cNvPr>
          <p:cNvSpPr>
            <a:spLocks noGrp="1"/>
          </p:cNvSpPr>
          <p:nvPr>
            <p:ph idx="1"/>
          </p:nvPr>
        </p:nvSpPr>
        <p:spPr>
          <a:xfrm>
            <a:off x="341376" y="1782981"/>
            <a:ext cx="5577010" cy="4393982"/>
          </a:xfrm>
        </p:spPr>
        <p:txBody>
          <a:bodyPr>
            <a:normAutofit/>
          </a:bodyPr>
          <a:lstStyle/>
          <a:p>
            <a:pPr marL="0" indent="0">
              <a:buNone/>
            </a:pPr>
            <a:r>
              <a:rPr lang="en-US" sz="2400" b="1" dirty="0"/>
              <a:t>a process of adaptation to the stagnation of the economy </a:t>
            </a:r>
          </a:p>
          <a:p>
            <a:pPr marL="0" indent="0">
              <a:buNone/>
            </a:pPr>
            <a:r>
              <a:rPr lang="en-US" sz="2400" b="1" dirty="0"/>
              <a:t>as it fights against planetary boundaries.  </a:t>
            </a:r>
          </a:p>
          <a:p>
            <a:pPr marL="0" indent="0">
              <a:buNone/>
            </a:pPr>
            <a:endParaRPr lang="en-US" sz="2400" b="1" dirty="0"/>
          </a:p>
          <a:p>
            <a:pPr marL="0" indent="0">
              <a:buNone/>
            </a:pPr>
            <a:r>
              <a:rPr lang="en-US" sz="2400" b="1" dirty="0"/>
              <a:t>If, that is, people fight back </a:t>
            </a:r>
          </a:p>
          <a:p>
            <a:pPr marL="0" indent="0">
              <a:buNone/>
            </a:pPr>
            <a:r>
              <a:rPr lang="en-US" sz="2400" b="1" dirty="0"/>
              <a:t>and </a:t>
            </a:r>
          </a:p>
          <a:p>
            <a:pPr marL="0" indent="0">
              <a:buNone/>
            </a:pPr>
            <a:r>
              <a:rPr lang="en-US" sz="2400" b="1" dirty="0"/>
              <a:t>refuse to return to the deadly “normal” </a:t>
            </a:r>
          </a:p>
          <a:p>
            <a:pPr marL="0" indent="0">
              <a:buNone/>
            </a:pPr>
            <a:r>
              <a:rPr lang="en-US" sz="2400" b="1" dirty="0"/>
              <a:t>that got us here.</a:t>
            </a:r>
          </a:p>
          <a:p>
            <a:endParaRPr lang="en-US" sz="1700" dirty="0"/>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6F1820-599B-4903-907D-266EA972A01E}"/>
              </a:ext>
            </a:extLst>
          </p:cNvPr>
          <p:cNvPicPr>
            <a:picLocks noChangeAspect="1"/>
          </p:cNvPicPr>
          <p:nvPr/>
        </p:nvPicPr>
        <p:blipFill rotWithShape="1">
          <a:blip r:embed="rId2"/>
          <a:srcRect l="25856" r="44490" b="-1"/>
          <a:stretch/>
        </p:blipFill>
        <p:spPr>
          <a:xfrm>
            <a:off x="6097404" y="10"/>
            <a:ext cx="3046596" cy="6857990"/>
          </a:xfrm>
          <a:prstGeom prst="rect">
            <a:avLst/>
          </a:prstGeom>
        </p:spPr>
      </p:pic>
      <p:grpSp>
        <p:nvGrpSpPr>
          <p:cNvPr id="15"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57545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600" b="1" dirty="0"/>
              <a:t>“Degrowth” necessarily means</a:t>
            </a:r>
          </a:p>
        </p:txBody>
      </p:sp>
      <p:pic>
        <p:nvPicPr>
          <p:cNvPr id="5" name="Picture 4" descr="A close up of a plant&#10;&#10;Description automatically generated">
            <a:extLst>
              <a:ext uri="{FF2B5EF4-FFF2-40B4-BE49-F238E27FC236}">
                <a16:creationId xmlns:a16="http://schemas.microsoft.com/office/drawing/2014/main" id="{9AC05A4A-52EA-4176-8A7F-3C470E03632C}"/>
              </a:ext>
            </a:extLst>
          </p:cNvPr>
          <p:cNvPicPr>
            <a:picLocks noChangeAspect="1"/>
          </p:cNvPicPr>
          <p:nvPr/>
        </p:nvPicPr>
        <p:blipFill rotWithShape="1">
          <a:blip r:embed="rId2"/>
          <a:srcRect t="36128" b="307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828925" y="3584448"/>
            <a:ext cx="6315055" cy="3121152"/>
          </a:xfrm>
        </p:spPr>
        <p:txBody>
          <a:bodyPr anchor="ctr">
            <a:noAutofit/>
          </a:bodyPr>
          <a:lstStyle/>
          <a:p>
            <a:r>
              <a:rPr lang="en-US" sz="2400" b="1" dirty="0"/>
              <a:t>Transitioning away from a capitalist economic system that requires growth</a:t>
            </a:r>
          </a:p>
          <a:p>
            <a:endParaRPr lang="en-US" sz="2400" b="1" dirty="0"/>
          </a:p>
          <a:p>
            <a:r>
              <a:rPr lang="en-US" sz="2400" b="1" dirty="0"/>
              <a:t>And, transitioning toward a localized, democratic socialism</a:t>
            </a:r>
          </a:p>
          <a:p>
            <a:endParaRPr lang="en-US" sz="2400" b="1" dirty="0"/>
          </a:p>
          <a:p>
            <a:r>
              <a:rPr lang="en-US" sz="2400" b="1" dirty="0"/>
              <a:t>By, for, and of the people</a:t>
            </a:r>
          </a:p>
        </p:txBody>
      </p:sp>
    </p:spTree>
    <p:extLst>
      <p:ext uri="{BB962C8B-B14F-4D97-AF65-F5344CB8AC3E}">
        <p14:creationId xmlns:p14="http://schemas.microsoft.com/office/powerpoint/2010/main" val="2947271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2577" y="1031652"/>
            <a:ext cx="2400300" cy="4461163"/>
          </a:xfrm>
        </p:spPr>
        <p:txBody>
          <a:bodyPr>
            <a:normAutofit/>
          </a:bodyPr>
          <a:lstStyle/>
          <a:p>
            <a:r>
              <a:rPr lang="en-US" sz="3600" b="1" dirty="0">
                <a:solidFill>
                  <a:srgbClr val="FFFFFF"/>
                </a:solidFill>
              </a:rPr>
              <a:t>How would  democratic socialism differ?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125454" y="319088"/>
            <a:ext cx="5847857" cy="6538912"/>
          </a:xfrm>
        </p:spPr>
        <p:txBody>
          <a:bodyPr anchor="ctr">
            <a:normAutofit lnSpcReduction="10000"/>
          </a:bodyPr>
          <a:lstStyle/>
          <a:p>
            <a:pPr lvl="0">
              <a:lnSpc>
                <a:spcPct val="90000"/>
              </a:lnSpc>
            </a:pPr>
            <a:endParaRPr lang="en-US" sz="2200" b="1" dirty="0"/>
          </a:p>
          <a:p>
            <a:pPr lvl="0">
              <a:lnSpc>
                <a:spcPct val="90000"/>
              </a:lnSpc>
            </a:pPr>
            <a:endParaRPr lang="en-US" sz="2200" b="1" dirty="0"/>
          </a:p>
          <a:p>
            <a:pPr lvl="0">
              <a:lnSpc>
                <a:spcPct val="90000"/>
              </a:lnSpc>
            </a:pPr>
            <a:endParaRPr lang="en-US" sz="2200" b="1" dirty="0"/>
          </a:p>
          <a:p>
            <a:pPr lvl="0">
              <a:lnSpc>
                <a:spcPct val="90000"/>
              </a:lnSpc>
            </a:pPr>
            <a:r>
              <a:rPr lang="en-US" sz="2200" b="1" dirty="0"/>
              <a:t>NO corporate class inequality and power</a:t>
            </a:r>
          </a:p>
          <a:p>
            <a:pPr lvl="0">
              <a:lnSpc>
                <a:spcPct val="90000"/>
              </a:lnSpc>
            </a:pPr>
            <a:endParaRPr lang="en-US" sz="2200" b="1" dirty="0"/>
          </a:p>
          <a:p>
            <a:pPr>
              <a:lnSpc>
                <a:spcPct val="90000"/>
              </a:lnSpc>
            </a:pPr>
            <a:r>
              <a:rPr lang="en-US" sz="2200" b="1" dirty="0"/>
              <a:t>NO wealthy shareholders to be fed and obeyed</a:t>
            </a:r>
          </a:p>
          <a:p>
            <a:pPr>
              <a:lnSpc>
                <a:spcPct val="90000"/>
              </a:lnSpc>
            </a:pPr>
            <a:endParaRPr lang="en-US" sz="2200" b="1" dirty="0"/>
          </a:p>
          <a:p>
            <a:pPr lvl="0">
              <a:lnSpc>
                <a:spcPct val="90000"/>
              </a:lnSpc>
            </a:pPr>
            <a:r>
              <a:rPr lang="en-US" sz="2200" b="1" dirty="0"/>
              <a:t>NO capitalist ruling class/deep state/power elite</a:t>
            </a:r>
          </a:p>
          <a:p>
            <a:pPr lvl="0">
              <a:lnSpc>
                <a:spcPct val="90000"/>
              </a:lnSpc>
            </a:pPr>
            <a:endParaRPr lang="en-US" sz="2200" dirty="0"/>
          </a:p>
          <a:p>
            <a:pPr lvl="0">
              <a:lnSpc>
                <a:spcPct val="90000"/>
              </a:lnSpc>
            </a:pPr>
            <a:r>
              <a:rPr lang="en-US" sz="2200" b="1" dirty="0"/>
              <a:t>NO corporate profit maximization requirement</a:t>
            </a:r>
          </a:p>
          <a:p>
            <a:pPr lvl="0">
              <a:lnSpc>
                <a:spcPct val="90000"/>
              </a:lnSpc>
            </a:pPr>
            <a:endParaRPr lang="en-US" sz="2200" b="1" dirty="0"/>
          </a:p>
          <a:p>
            <a:pPr lvl="0">
              <a:lnSpc>
                <a:spcPct val="90000"/>
              </a:lnSpc>
            </a:pPr>
            <a:r>
              <a:rPr lang="en-US" sz="2200" b="1" dirty="0"/>
              <a:t>Which means we could stop endless GDP growth</a:t>
            </a:r>
          </a:p>
          <a:p>
            <a:pPr lvl="0">
              <a:lnSpc>
                <a:spcPct val="90000"/>
              </a:lnSpc>
            </a:pPr>
            <a:endParaRPr lang="en-US" sz="2200" b="1" dirty="0"/>
          </a:p>
          <a:p>
            <a:pPr lvl="0">
              <a:lnSpc>
                <a:spcPct val="90000"/>
              </a:lnSpc>
            </a:pPr>
            <a:r>
              <a:rPr lang="en-US" sz="2200" b="1" dirty="0"/>
              <a:t>And provide meaningful sustainable work, incomes, homes, health care for all</a:t>
            </a:r>
          </a:p>
          <a:p>
            <a:pPr lvl="0">
              <a:lnSpc>
                <a:spcPct val="90000"/>
              </a:lnSpc>
            </a:pPr>
            <a:endParaRPr lang="en-US" sz="2200" dirty="0"/>
          </a:p>
          <a:p>
            <a:pPr>
              <a:lnSpc>
                <a:spcPct val="90000"/>
              </a:lnSpc>
            </a:pPr>
            <a:endParaRPr lang="en-US" sz="2200" dirty="0"/>
          </a:p>
          <a:p>
            <a:pPr lvl="0">
              <a:lnSpc>
                <a:spcPct val="90000"/>
              </a:lnSpc>
            </a:pPr>
            <a:endParaRPr lang="en-US" sz="2200" b="1" dirty="0"/>
          </a:p>
          <a:p>
            <a:pPr marL="0" lvl="0" indent="0">
              <a:lnSpc>
                <a:spcPct val="90000"/>
              </a:lnSpc>
              <a:buNone/>
            </a:pPr>
            <a:endParaRPr lang="en-US" sz="2200" b="1" dirty="0"/>
          </a:p>
          <a:p>
            <a:pPr marL="0" lvl="0" indent="0">
              <a:lnSpc>
                <a:spcPct val="90000"/>
              </a:lnSpc>
              <a:buNone/>
            </a:pPr>
            <a:endParaRPr lang="en-US" sz="2200" dirty="0"/>
          </a:p>
          <a:p>
            <a:pPr>
              <a:lnSpc>
                <a:spcPct val="90000"/>
              </a:lnSpc>
            </a:pPr>
            <a:endParaRPr lang="en-US" sz="2200" dirty="0"/>
          </a:p>
        </p:txBody>
      </p:sp>
    </p:spTree>
    <p:extLst>
      <p:ext uri="{BB962C8B-B14F-4D97-AF65-F5344CB8AC3E}">
        <p14:creationId xmlns:p14="http://schemas.microsoft.com/office/powerpoint/2010/main" val="177881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833CE5-4546-483D-8098-A89951C88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89D4D28-B623-BB40-90FE-25E7A6ED0ADC}"/>
              </a:ext>
            </a:extLst>
          </p:cNvPr>
          <p:cNvSpPr>
            <a:spLocks noGrp="1"/>
          </p:cNvSpPr>
          <p:nvPr>
            <p:ph type="title"/>
          </p:nvPr>
        </p:nvSpPr>
        <p:spPr>
          <a:xfrm>
            <a:off x="3922131" y="552160"/>
            <a:ext cx="4385836" cy="1046671"/>
          </a:xfrm>
        </p:spPr>
        <p:txBody>
          <a:bodyPr>
            <a:normAutofit fontScale="90000"/>
          </a:bodyPr>
          <a:lstStyle/>
          <a:p>
            <a:r>
              <a:rPr lang="en-US" sz="3600" b="1" dirty="0"/>
              <a:t>Eco-footprint &lt; or = 1.0</a:t>
            </a:r>
            <a:br>
              <a:rPr lang="en-US" sz="2400" b="1" dirty="0"/>
            </a:br>
            <a:endParaRPr lang="en-US" sz="2400" dirty="0"/>
          </a:p>
        </p:txBody>
      </p:sp>
      <p:sp>
        <p:nvSpPr>
          <p:cNvPr id="12" name="Rectangle 11">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266839"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arth Globe Americas">
            <a:extLst>
              <a:ext uri="{FF2B5EF4-FFF2-40B4-BE49-F238E27FC236}">
                <a16:creationId xmlns:a16="http://schemas.microsoft.com/office/drawing/2014/main" id="{427816DE-BEED-48A5-947C-CCAC2A5E7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419" y="2012000"/>
            <a:ext cx="2833999" cy="2833999"/>
          </a:xfrm>
          <a:prstGeom prst="rect">
            <a:avLst/>
          </a:prstGeom>
        </p:spPr>
      </p:pic>
      <p:sp>
        <p:nvSpPr>
          <p:cNvPr id="14" name="Rectangle 13">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4863"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9E820A4A-A25F-C446-976F-F47405584843}"/>
              </a:ext>
            </a:extLst>
          </p:cNvPr>
          <p:cNvSpPr>
            <a:spLocks noGrp="1"/>
          </p:cNvSpPr>
          <p:nvPr>
            <p:ph idx="1"/>
          </p:nvPr>
        </p:nvSpPr>
        <p:spPr>
          <a:xfrm>
            <a:off x="3922132" y="2150991"/>
            <a:ext cx="4385835" cy="4154849"/>
          </a:xfrm>
        </p:spPr>
        <p:txBody>
          <a:bodyPr anchor="ctr">
            <a:normAutofit/>
          </a:bodyPr>
          <a:lstStyle/>
          <a:p>
            <a:pPr marL="0" indent="0" algn="ctr">
              <a:buNone/>
            </a:pPr>
            <a:r>
              <a:rPr lang="en-US" sz="2800" b="1" dirty="0"/>
              <a:t>We only have ONE PLANET.</a:t>
            </a:r>
          </a:p>
          <a:p>
            <a:pPr marL="0" indent="0" algn="ctr">
              <a:buNone/>
            </a:pPr>
            <a:endParaRPr lang="en-US" sz="2800" b="1" dirty="0"/>
          </a:p>
          <a:p>
            <a:pPr marL="0" indent="0" algn="ctr">
              <a:buNone/>
            </a:pPr>
            <a:r>
              <a:rPr lang="en-US" sz="2800" b="1" dirty="0"/>
              <a:t>We MUST </a:t>
            </a:r>
          </a:p>
          <a:p>
            <a:pPr marL="0" indent="0" algn="ctr">
              <a:buNone/>
            </a:pPr>
            <a:r>
              <a:rPr lang="en-US" sz="2800" b="1" dirty="0"/>
              <a:t>learn to live </a:t>
            </a:r>
          </a:p>
          <a:p>
            <a:pPr marL="0" indent="0" algn="ctr">
              <a:buNone/>
            </a:pPr>
            <a:r>
              <a:rPr lang="en-US" sz="2800" b="1" dirty="0"/>
              <a:t>more simply/humanly     </a:t>
            </a:r>
          </a:p>
          <a:p>
            <a:pPr marL="0" indent="0" algn="ctr">
              <a:buNone/>
            </a:pPr>
            <a:r>
              <a:rPr lang="en-US" sz="2800" b="1" dirty="0"/>
              <a:t> in line with what the </a:t>
            </a:r>
          </a:p>
          <a:p>
            <a:pPr marL="0" indent="0" algn="ctr">
              <a:buNone/>
            </a:pPr>
            <a:r>
              <a:rPr lang="en-US" sz="2800" b="1" dirty="0"/>
              <a:t>earth provides</a:t>
            </a:r>
          </a:p>
          <a:p>
            <a:pPr marL="0" indent="0">
              <a:buNone/>
            </a:pPr>
            <a:endParaRPr lang="en-US" sz="1700" b="1" dirty="0"/>
          </a:p>
          <a:p>
            <a:endParaRPr lang="en-US" sz="1700" dirty="0"/>
          </a:p>
        </p:txBody>
      </p:sp>
    </p:spTree>
    <p:extLst>
      <p:ext uri="{BB962C8B-B14F-4D97-AF65-F5344CB8AC3E}">
        <p14:creationId xmlns:p14="http://schemas.microsoft.com/office/powerpoint/2010/main" val="4103819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5213" y="1239927"/>
            <a:ext cx="3006440" cy="4680583"/>
          </a:xfrm>
        </p:spPr>
        <p:txBody>
          <a:bodyPr anchor="ctr">
            <a:normAutofit/>
          </a:bodyPr>
          <a:lstStyle/>
          <a:p>
            <a:r>
              <a:rPr lang="en-US" sz="4200" b="1"/>
              <a:t>In terms of avoiding climate catastrophe, one study calculates</a:t>
            </a:r>
            <a:r>
              <a:rPr lang="en-US" sz="4200"/>
              <a:t>:</a:t>
            </a:r>
          </a:p>
        </p:txBody>
      </p:sp>
      <p:sp>
        <p:nvSpPr>
          <p:cNvPr id="3" name="Content Placeholder 2"/>
          <p:cNvSpPr>
            <a:spLocks noGrp="1"/>
          </p:cNvSpPr>
          <p:nvPr>
            <p:ph idx="1"/>
          </p:nvPr>
        </p:nvSpPr>
        <p:spPr>
          <a:xfrm>
            <a:off x="4302220" y="795867"/>
            <a:ext cx="4466221" cy="5430366"/>
          </a:xfrm>
        </p:spPr>
        <p:txBody>
          <a:bodyPr anchor="ctr">
            <a:normAutofit/>
          </a:bodyPr>
          <a:lstStyle/>
          <a:p>
            <a:pPr>
              <a:spcBef>
                <a:spcPts val="0"/>
              </a:spcBef>
            </a:pPr>
            <a:r>
              <a:rPr lang="en-US" sz="2400" b="1" dirty="0"/>
              <a:t>Every person in the world must limit their CO2 emissions to 2.7 tons per year from now to 2050 in order to keep the</a:t>
            </a:r>
          </a:p>
          <a:p>
            <a:pPr marL="0" indent="0">
              <a:spcBef>
                <a:spcPts val="0"/>
              </a:spcBef>
              <a:buNone/>
            </a:pPr>
            <a:r>
              <a:rPr lang="en-US" sz="2400" b="1" dirty="0"/>
              <a:t>     global temperature rise        </a:t>
            </a:r>
          </a:p>
          <a:p>
            <a:pPr marL="0" indent="0">
              <a:spcBef>
                <a:spcPts val="0"/>
              </a:spcBef>
              <a:buNone/>
            </a:pPr>
            <a:r>
              <a:rPr lang="en-US" sz="2400" b="1" dirty="0"/>
              <a:t>     under  2 deg. C.</a:t>
            </a:r>
          </a:p>
        </p:txBody>
      </p:sp>
    </p:spTree>
    <p:extLst>
      <p:ext uri="{BB962C8B-B14F-4D97-AF65-F5344CB8AC3E}">
        <p14:creationId xmlns:p14="http://schemas.microsoft.com/office/powerpoint/2010/main" val="2724355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3771" y="1336329"/>
            <a:ext cx="2919549" cy="4382588"/>
          </a:xfrm>
        </p:spPr>
        <p:txBody>
          <a:bodyPr anchor="ctr">
            <a:normAutofit/>
          </a:bodyPr>
          <a:lstStyle/>
          <a:p>
            <a:pPr>
              <a:lnSpc>
                <a:spcPct val="90000"/>
              </a:lnSpc>
            </a:pPr>
            <a:r>
              <a:rPr lang="en-US" sz="3300" b="1" dirty="0"/>
              <a:t>Dale Jamieson, </a:t>
            </a:r>
            <a:r>
              <a:rPr lang="en-US" sz="3300" b="1" i="1" dirty="0"/>
              <a:t>Reason in a Dark Time </a:t>
            </a:r>
            <a:r>
              <a:rPr lang="en-US" sz="3300" dirty="0"/>
              <a:t>(2014) </a:t>
            </a:r>
            <a:br>
              <a:rPr lang="en-US" sz="3300" dirty="0"/>
            </a:br>
            <a:r>
              <a:rPr lang="en-US" sz="2400" dirty="0"/>
              <a:t>[Prof. Environmental Studies &amp; Philosophy, NYU]</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64357" y="358346"/>
            <a:ext cx="4507025" cy="5745265"/>
          </a:xfrm>
        </p:spPr>
        <p:txBody>
          <a:bodyPr anchor="ctr">
            <a:normAutofit/>
          </a:bodyPr>
          <a:lstStyle/>
          <a:p>
            <a:endParaRPr lang="en-US" sz="2000" b="1" dirty="0"/>
          </a:p>
          <a:p>
            <a:pPr marL="0" indent="0">
              <a:buNone/>
            </a:pPr>
            <a:r>
              <a:rPr lang="en-US" sz="2000" b="1" dirty="0"/>
              <a:t>An individual exhausts 2.7 tons</a:t>
            </a:r>
          </a:p>
          <a:p>
            <a:pPr marL="0" indent="0">
              <a:buNone/>
            </a:pPr>
            <a:r>
              <a:rPr lang="en-US" sz="2000" b="1" dirty="0"/>
              <a:t>of CO2:</a:t>
            </a:r>
          </a:p>
          <a:p>
            <a:pPr marL="0" indent="0">
              <a:buNone/>
            </a:pPr>
            <a:endParaRPr lang="en-US" sz="2000" b="1" dirty="0"/>
          </a:p>
          <a:p>
            <a:pPr marL="457200" indent="-457200">
              <a:buAutoNum type="alphaLcParenBoth"/>
            </a:pPr>
            <a:r>
              <a:rPr lang="en-US" sz="2000" dirty="0"/>
              <a:t>by </a:t>
            </a:r>
            <a:r>
              <a:rPr lang="en-US" sz="2000" b="1" u="sng" dirty="0"/>
              <a:t>one</a:t>
            </a:r>
            <a:r>
              <a:rPr lang="en-US" sz="2000" dirty="0"/>
              <a:t> round-trip flight SF to NYC, </a:t>
            </a:r>
          </a:p>
          <a:p>
            <a:pPr marL="0" indent="0">
              <a:buNone/>
            </a:pPr>
            <a:r>
              <a:rPr lang="en-US" sz="2000" i="1" dirty="0"/>
              <a:t>OR</a:t>
            </a:r>
          </a:p>
          <a:p>
            <a:pPr marL="0" indent="0">
              <a:buNone/>
            </a:pPr>
            <a:r>
              <a:rPr lang="en-US" sz="2000" dirty="0"/>
              <a:t>(b) by maintaining a typical single-family American home for </a:t>
            </a:r>
            <a:r>
              <a:rPr lang="en-US" sz="2000" b="1" u="sng" dirty="0"/>
              <a:t>one month</a:t>
            </a:r>
          </a:p>
          <a:p>
            <a:pPr marL="0" indent="0">
              <a:buNone/>
            </a:pPr>
            <a:r>
              <a:rPr lang="en-US" sz="2000" i="1" dirty="0"/>
              <a:t>OR</a:t>
            </a:r>
          </a:p>
          <a:p>
            <a:pPr marL="0" indent="0">
              <a:buNone/>
            </a:pPr>
            <a:r>
              <a:rPr lang="de-DE" sz="2000" dirty="0"/>
              <a:t>(c) </a:t>
            </a:r>
            <a:r>
              <a:rPr lang="de-DE" sz="2000" dirty="0" err="1"/>
              <a:t>by</a:t>
            </a:r>
            <a:r>
              <a:rPr lang="de-DE" sz="2000" dirty="0"/>
              <a:t> </a:t>
            </a:r>
            <a:r>
              <a:rPr lang="de-DE" sz="2000" b="1" u="sng" dirty="0" err="1"/>
              <a:t>six</a:t>
            </a:r>
            <a:r>
              <a:rPr lang="de-DE" sz="2000" b="1" u="sng" dirty="0"/>
              <a:t> </a:t>
            </a:r>
            <a:r>
              <a:rPr lang="de-DE" sz="2000" b="1" u="sng" dirty="0" err="1"/>
              <a:t>months</a:t>
            </a:r>
            <a:r>
              <a:rPr lang="de-DE" sz="2000" dirty="0"/>
              <a:t> (</a:t>
            </a:r>
            <a:r>
              <a:rPr lang="de-DE" sz="2000" dirty="0" err="1"/>
              <a:t>average</a:t>
            </a:r>
            <a:r>
              <a:rPr lang="de-DE" sz="2000" dirty="0"/>
              <a:t>) </a:t>
            </a:r>
            <a:r>
              <a:rPr lang="de-DE" sz="2000" dirty="0" err="1"/>
              <a:t>driving</a:t>
            </a:r>
            <a:r>
              <a:rPr lang="de-DE" sz="2000" dirty="0"/>
              <a:t> in USA </a:t>
            </a:r>
          </a:p>
          <a:p>
            <a:endParaRPr lang="de-DE" sz="2000" dirty="0"/>
          </a:p>
          <a:p>
            <a:pPr marL="0" indent="0">
              <a:buNone/>
            </a:pPr>
            <a:r>
              <a:rPr lang="de-DE" sz="2000" b="1" dirty="0" err="1"/>
              <a:t>Jamieson</a:t>
            </a:r>
            <a:r>
              <a:rPr lang="de-DE" sz="2000" b="1" dirty="0"/>
              <a:t> </a:t>
            </a:r>
            <a:r>
              <a:rPr lang="de-DE" sz="2000" b="1" dirty="0" err="1"/>
              <a:t>concludes</a:t>
            </a:r>
            <a:r>
              <a:rPr lang="de-DE" sz="2000" dirty="0"/>
              <a:t>: </a:t>
            </a:r>
            <a:r>
              <a:rPr lang="de-DE" sz="2000" dirty="0" err="1"/>
              <a:t>by</a:t>
            </a:r>
            <a:r>
              <a:rPr lang="de-DE" sz="2000" dirty="0"/>
              <a:t> </a:t>
            </a:r>
            <a:r>
              <a:rPr lang="de-DE" sz="2000" dirty="0" err="1"/>
              <a:t>this</a:t>
            </a:r>
            <a:r>
              <a:rPr lang="de-DE" sz="2000" dirty="0"/>
              <a:t> </a:t>
            </a:r>
            <a:r>
              <a:rPr lang="de-DE" sz="2000" dirty="0" err="1"/>
              <a:t>standard</a:t>
            </a:r>
            <a:r>
              <a:rPr lang="de-DE" sz="2000" dirty="0"/>
              <a:t> </a:t>
            </a:r>
            <a:r>
              <a:rPr lang="de-DE" sz="2000" dirty="0" err="1"/>
              <a:t>virtually</a:t>
            </a:r>
            <a:r>
              <a:rPr lang="de-DE" sz="2000" dirty="0"/>
              <a:t> all Americans </a:t>
            </a:r>
            <a:r>
              <a:rPr lang="de-DE" sz="2000" dirty="0" err="1"/>
              <a:t>are</a:t>
            </a:r>
            <a:r>
              <a:rPr lang="de-DE" sz="2000" dirty="0"/>
              <a:t> human </a:t>
            </a:r>
            <a:r>
              <a:rPr lang="de-DE" sz="2000" dirty="0" err="1"/>
              <a:t>rights</a:t>
            </a:r>
            <a:r>
              <a:rPr lang="de-DE" sz="2000" dirty="0"/>
              <a:t> </a:t>
            </a:r>
            <a:r>
              <a:rPr lang="de-DE" sz="2000" dirty="0" err="1"/>
              <a:t>violators</a:t>
            </a:r>
            <a:r>
              <a:rPr lang="de-DE" sz="2000" dirty="0"/>
              <a:t>.</a:t>
            </a:r>
          </a:p>
          <a:p>
            <a:pPr marL="0" indent="0">
              <a:buNone/>
            </a:pPr>
            <a:r>
              <a:rPr lang="de-DE" sz="2000" dirty="0"/>
              <a:t>(As </a:t>
            </a:r>
            <a:r>
              <a:rPr lang="de-DE" sz="2000" dirty="0" err="1"/>
              <a:t>are</a:t>
            </a:r>
            <a:r>
              <a:rPr lang="de-DE" sz="2000" dirty="0"/>
              <a:t> </a:t>
            </a:r>
            <a:r>
              <a:rPr lang="de-DE" sz="2000" dirty="0" err="1"/>
              <a:t>most</a:t>
            </a:r>
            <a:r>
              <a:rPr lang="de-DE" sz="2000" dirty="0"/>
              <a:t> </a:t>
            </a:r>
            <a:r>
              <a:rPr lang="de-DE" sz="2000" dirty="0" err="1"/>
              <a:t>of</a:t>
            </a:r>
            <a:r>
              <a:rPr lang="de-DE" sz="2000" dirty="0"/>
              <a:t> </a:t>
            </a:r>
            <a:r>
              <a:rPr lang="de-DE" sz="2000" dirty="0" err="1"/>
              <a:t>people</a:t>
            </a:r>
            <a:r>
              <a:rPr lang="de-DE" sz="2000" dirty="0"/>
              <a:t> in </a:t>
            </a:r>
            <a:r>
              <a:rPr lang="de-DE" sz="2000" dirty="0" err="1"/>
              <a:t>the</a:t>
            </a:r>
            <a:r>
              <a:rPr lang="de-DE" sz="2000" dirty="0"/>
              <a:t> </a:t>
            </a:r>
            <a:r>
              <a:rPr lang="de-DE" sz="2000" dirty="0" err="1"/>
              <a:t>rest</a:t>
            </a:r>
            <a:r>
              <a:rPr lang="de-DE" sz="2000" dirty="0"/>
              <a:t> </a:t>
            </a:r>
            <a:r>
              <a:rPr lang="de-DE" sz="2000" dirty="0" err="1"/>
              <a:t>of</a:t>
            </a:r>
            <a:r>
              <a:rPr lang="de-DE" sz="2000" dirty="0"/>
              <a:t> </a:t>
            </a:r>
            <a:r>
              <a:rPr lang="de-DE" sz="2000" dirty="0" err="1"/>
              <a:t>the</a:t>
            </a:r>
            <a:r>
              <a:rPr lang="de-DE" sz="2000" dirty="0"/>
              <a:t> </a:t>
            </a:r>
            <a:r>
              <a:rPr lang="de-DE" sz="2000" dirty="0" err="1"/>
              <a:t>world</a:t>
            </a:r>
            <a:r>
              <a:rPr lang="de-DE" sz="2000" dirty="0"/>
              <a:t> </a:t>
            </a:r>
            <a:r>
              <a:rPr lang="de-DE" sz="2000" dirty="0" err="1"/>
              <a:t>who</a:t>
            </a:r>
            <a:r>
              <a:rPr lang="de-DE" sz="2000" dirty="0"/>
              <a:t> live </a:t>
            </a:r>
            <a:r>
              <a:rPr lang="de-DE" sz="2000" dirty="0" err="1"/>
              <a:t>similar</a:t>
            </a:r>
            <a:r>
              <a:rPr lang="de-DE" sz="2000" dirty="0"/>
              <a:t> </a:t>
            </a:r>
            <a:r>
              <a:rPr lang="de-DE" sz="2000" dirty="0" err="1"/>
              <a:t>lifestyles</a:t>
            </a:r>
            <a:r>
              <a:rPr lang="de-DE" sz="2000" dirty="0"/>
              <a:t>.)  </a:t>
            </a:r>
            <a:endParaRPr lang="en-US" sz="2000" dirty="0"/>
          </a:p>
        </p:txBody>
      </p:sp>
    </p:spTree>
    <p:extLst>
      <p:ext uri="{BB962C8B-B14F-4D97-AF65-F5344CB8AC3E}">
        <p14:creationId xmlns:p14="http://schemas.microsoft.com/office/powerpoint/2010/main" val="1751623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894027"/>
            <a:ext cx="2620771" cy="4782873"/>
          </a:xfrm>
        </p:spPr>
        <p:txBody>
          <a:bodyPr>
            <a:normAutofit/>
          </a:bodyPr>
          <a:lstStyle/>
          <a:p>
            <a:pPr algn="r"/>
            <a:r>
              <a:rPr lang="en-US" b="1" dirty="0">
                <a:solidFill>
                  <a:schemeClr val="bg1"/>
                </a:solidFill>
              </a:rPr>
              <a:t>Do </a:t>
            </a:r>
            <a:r>
              <a:rPr lang="en-US" b="1" i="1" dirty="0">
                <a:solidFill>
                  <a:schemeClr val="bg1"/>
                </a:solidFill>
              </a:rPr>
              <a:t>you</a:t>
            </a:r>
            <a:r>
              <a:rPr lang="en-US" b="1" dirty="0">
                <a:solidFill>
                  <a:schemeClr val="bg1"/>
                </a:solidFill>
              </a:rPr>
              <a:t> feel like a human rights violator?</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4" y="568411"/>
            <a:ext cx="4783326" cy="5536769"/>
          </a:xfrm>
        </p:spPr>
        <p:txBody>
          <a:bodyPr anchor="ctr">
            <a:normAutofit/>
          </a:bodyPr>
          <a:lstStyle/>
          <a:p>
            <a:pPr marL="0" indent="0">
              <a:lnSpc>
                <a:spcPct val="90000"/>
              </a:lnSpc>
              <a:buNone/>
            </a:pPr>
            <a:r>
              <a:rPr lang="en-US" sz="1900" dirty="0">
                <a:solidFill>
                  <a:schemeClr val="bg1"/>
                </a:solidFill>
              </a:rPr>
              <a:t>ASK:</a:t>
            </a:r>
          </a:p>
          <a:p>
            <a:pPr>
              <a:lnSpc>
                <a:spcPct val="90000"/>
              </a:lnSpc>
            </a:pPr>
            <a:r>
              <a:rPr lang="en-US" sz="1900" dirty="0">
                <a:solidFill>
                  <a:schemeClr val="bg1"/>
                </a:solidFill>
              </a:rPr>
              <a:t>Working people did not create the mass consumer lifestyle/system</a:t>
            </a:r>
          </a:p>
          <a:p>
            <a:pPr>
              <a:lnSpc>
                <a:spcPct val="90000"/>
              </a:lnSpc>
            </a:pPr>
            <a:endParaRPr lang="en-US" sz="1900" dirty="0">
              <a:solidFill>
                <a:schemeClr val="bg1"/>
              </a:solidFill>
            </a:endParaRPr>
          </a:p>
          <a:p>
            <a:pPr>
              <a:lnSpc>
                <a:spcPct val="90000"/>
              </a:lnSpc>
            </a:pPr>
            <a:r>
              <a:rPr lang="en-US" sz="1900" dirty="0">
                <a:solidFill>
                  <a:schemeClr val="bg1"/>
                </a:solidFill>
              </a:rPr>
              <a:t>Who destroyed the U.S. streetcar system and got us hooked on the internal combustion engine?</a:t>
            </a:r>
          </a:p>
          <a:p>
            <a:pPr>
              <a:lnSpc>
                <a:spcPct val="90000"/>
              </a:lnSpc>
            </a:pPr>
            <a:endParaRPr lang="en-US" sz="1900" dirty="0">
              <a:solidFill>
                <a:schemeClr val="bg1"/>
              </a:solidFill>
            </a:endParaRPr>
          </a:p>
          <a:p>
            <a:pPr>
              <a:lnSpc>
                <a:spcPct val="90000"/>
              </a:lnSpc>
            </a:pPr>
            <a:r>
              <a:rPr lang="en-US" sz="1900" dirty="0">
                <a:solidFill>
                  <a:schemeClr val="bg1"/>
                </a:solidFill>
              </a:rPr>
              <a:t>Who created the suburbanization of America?</a:t>
            </a:r>
          </a:p>
          <a:p>
            <a:pPr>
              <a:lnSpc>
                <a:spcPct val="90000"/>
              </a:lnSpc>
            </a:pPr>
            <a:endParaRPr lang="en-US" sz="1900" dirty="0">
              <a:solidFill>
                <a:schemeClr val="bg1"/>
              </a:solidFill>
            </a:endParaRPr>
          </a:p>
          <a:p>
            <a:pPr>
              <a:lnSpc>
                <a:spcPct val="90000"/>
              </a:lnSpc>
            </a:pPr>
            <a:r>
              <a:rPr lang="en-US" sz="1900" dirty="0">
                <a:solidFill>
                  <a:schemeClr val="bg1"/>
                </a:solidFill>
              </a:rPr>
              <a:t>Who advertised this lifestyle globally?</a:t>
            </a:r>
          </a:p>
          <a:p>
            <a:pPr>
              <a:lnSpc>
                <a:spcPct val="90000"/>
              </a:lnSpc>
            </a:pPr>
            <a:endParaRPr lang="en-US" sz="1900" dirty="0">
              <a:solidFill>
                <a:schemeClr val="bg1"/>
              </a:solidFill>
            </a:endParaRPr>
          </a:p>
          <a:p>
            <a:pPr>
              <a:lnSpc>
                <a:spcPct val="90000"/>
              </a:lnSpc>
            </a:pPr>
            <a:r>
              <a:rPr lang="en-US" sz="1900" dirty="0">
                <a:solidFill>
                  <a:schemeClr val="bg1"/>
                </a:solidFill>
              </a:rPr>
              <a:t>Who destroyed all the movements for alternative ways of living like democratic socialism?</a:t>
            </a:r>
          </a:p>
          <a:p>
            <a:pPr>
              <a:lnSpc>
                <a:spcPct val="90000"/>
              </a:lnSpc>
            </a:pPr>
            <a:endParaRPr lang="en-US" sz="1900" dirty="0">
              <a:solidFill>
                <a:schemeClr val="bg1"/>
              </a:solidFill>
            </a:endParaRPr>
          </a:p>
        </p:txBody>
      </p:sp>
    </p:spTree>
    <p:extLst>
      <p:ext uri="{BB962C8B-B14F-4D97-AF65-F5344CB8AC3E}">
        <p14:creationId xmlns:p14="http://schemas.microsoft.com/office/powerpoint/2010/main" val="350901817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fontScale="90000"/>
          </a:bodyPr>
          <a:lstStyle/>
          <a:p>
            <a:pPr>
              <a:lnSpc>
                <a:spcPct val="90000"/>
              </a:lnSpc>
            </a:pPr>
            <a:r>
              <a:rPr lang="en-US" b="1" dirty="0"/>
              <a:t>We </a:t>
            </a:r>
            <a:r>
              <a:rPr lang="en-US" b="1" i="1" dirty="0"/>
              <a:t>had</a:t>
            </a:r>
            <a:r>
              <a:rPr lang="en-US" b="1" dirty="0"/>
              <a:t> some sustainable ways of living that capitalism destroyed</a:t>
            </a:r>
          </a:p>
        </p:txBody>
      </p:sp>
      <p:graphicFrame>
        <p:nvGraphicFramePr>
          <p:cNvPr id="7" name="Content Placeholder 4">
            <a:extLst>
              <a:ext uri="{FF2B5EF4-FFF2-40B4-BE49-F238E27FC236}">
                <a16:creationId xmlns:a16="http://schemas.microsoft.com/office/drawing/2014/main" id="{9E078B54-C5A8-4583-8726-B80F9286CBBA}"/>
              </a:ext>
            </a:extLst>
          </p:cNvPr>
          <p:cNvGraphicFramePr>
            <a:graphicFrameLocks noGrp="1"/>
          </p:cNvGraphicFramePr>
          <p:nvPr>
            <p:ph idx="1"/>
            <p:extLst>
              <p:ext uri="{D42A27DB-BD31-4B8C-83A1-F6EECF244321}">
                <p14:modId xmlns:p14="http://schemas.microsoft.com/office/powerpoint/2010/main" val="145759017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98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39013" y="4892040"/>
            <a:ext cx="5751113" cy="1464310"/>
          </a:xfrm>
        </p:spPr>
        <p:txBody>
          <a:bodyPr vert="horz" lIns="91440" tIns="45720" rIns="91440" bIns="45720" rtlCol="0" anchor="ctr">
            <a:normAutofit fontScale="90000"/>
          </a:bodyPr>
          <a:lstStyle/>
          <a:p>
            <a:pPr algn="r" defTabSz="914400">
              <a:lnSpc>
                <a:spcPct val="90000"/>
              </a:lnSpc>
            </a:pPr>
            <a:r>
              <a:rPr lang="en-US" sz="2000" dirty="0">
                <a:solidFill>
                  <a:srgbClr val="FFFFFF"/>
                </a:solidFill>
              </a:rPr>
              <a:t>Brand new cable car No. 9 awaits another trip from Bay and Taylor Streets to Powell and Market. </a:t>
            </a:r>
            <a:r>
              <a:rPr lang="en-US" sz="2000" b="1" dirty="0">
                <a:solidFill>
                  <a:srgbClr val="FFFFFF"/>
                </a:solidFill>
              </a:rPr>
              <a:t>The cables used for this trip would be powered by steam power</a:t>
            </a:r>
            <a:r>
              <a:rPr lang="en-US" sz="2000" dirty="0">
                <a:solidFill>
                  <a:srgbClr val="FFFFFF"/>
                </a:solidFill>
              </a:rPr>
              <a:t>.  </a:t>
            </a:r>
            <a:br>
              <a:rPr lang="en-US" sz="2000" dirty="0">
                <a:solidFill>
                  <a:srgbClr val="FFFFFF"/>
                </a:solidFill>
              </a:rPr>
            </a:br>
            <a:r>
              <a:rPr lang="en-US" sz="2000" dirty="0">
                <a:solidFill>
                  <a:srgbClr val="FFFFFF"/>
                </a:solidFill>
              </a:rPr>
              <a:t>SF 1873, 26 lines                 </a:t>
            </a:r>
            <a:br>
              <a:rPr lang="en-US" sz="1700" dirty="0">
                <a:solidFill>
                  <a:srgbClr val="FFFFFF"/>
                </a:solidFill>
              </a:rPr>
            </a:br>
            <a:r>
              <a:rPr lang="en-US" sz="1700" dirty="0">
                <a:solidFill>
                  <a:srgbClr val="FFFFFF"/>
                </a:solidFill>
              </a:rPr>
              <a:t> </a:t>
            </a:r>
          </a:p>
        </p:txBody>
      </p:sp>
      <p:pic>
        <p:nvPicPr>
          <p:cNvPr id="4" name="Content Placeholder 3" descr="CH Car 9"/>
          <p:cNvPicPr>
            <a:picLocks noGrp="1"/>
          </p:cNvPicPr>
          <p:nvPr>
            <p:ph idx="1"/>
          </p:nvPr>
        </p:nvPicPr>
        <p:blipFill rotWithShape="1">
          <a:blip r:embed="rId2">
            <a:extLst>
              <a:ext uri="{28A0092B-C50C-407E-A947-70E740481C1C}">
                <a14:useLocalDpi xmlns:a14="http://schemas.microsoft.com/office/drawing/2010/main" val="0"/>
              </a:ext>
            </a:extLst>
          </a:blip>
          <a:srcRect t="19879" r="-1" b="2064"/>
          <a:stretch/>
        </p:blipFill>
        <p:spPr bwMode="auto">
          <a:xfrm>
            <a:off x="240030" y="320040"/>
            <a:ext cx="8661654" cy="4462272"/>
          </a:xfrm>
          <a:prstGeom prst="rect">
            <a:avLst/>
          </a:prstGeom>
          <a:noFill/>
        </p:spPr>
      </p:pic>
      <p:cxnSp>
        <p:nvCxnSpPr>
          <p:cNvPr id="29" name="Straight Connector 2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66052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2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271850" y="1166932"/>
            <a:ext cx="3249061" cy="4279709"/>
          </a:xfrm>
        </p:spPr>
        <p:txBody>
          <a:bodyPr anchor="ctr">
            <a:normAutofit/>
          </a:bodyPr>
          <a:lstStyle/>
          <a:p>
            <a:pPr>
              <a:lnSpc>
                <a:spcPct val="90000"/>
              </a:lnSpc>
            </a:pPr>
            <a:r>
              <a:rPr lang="en-US" sz="3600" dirty="0">
                <a:solidFill>
                  <a:schemeClr val="bg1"/>
                </a:solidFill>
              </a:rPr>
              <a:t>Critique of </a:t>
            </a:r>
            <a:br>
              <a:rPr lang="en-US" sz="3600" dirty="0">
                <a:solidFill>
                  <a:schemeClr val="bg1"/>
                </a:solidFill>
              </a:rPr>
            </a:br>
            <a:r>
              <a:rPr lang="en-US" sz="3600" dirty="0">
                <a:solidFill>
                  <a:schemeClr val="bg1"/>
                </a:solidFill>
              </a:rPr>
              <a:t>the claim </a:t>
            </a:r>
            <a:br>
              <a:rPr lang="en-US" sz="3600" dirty="0">
                <a:solidFill>
                  <a:schemeClr val="bg1"/>
                </a:solidFill>
              </a:rPr>
            </a:br>
            <a:r>
              <a:rPr lang="en-US" sz="3600" dirty="0">
                <a:solidFill>
                  <a:schemeClr val="bg1"/>
                </a:solidFill>
              </a:rPr>
              <a:t>“we are all human rights violators”</a:t>
            </a:r>
          </a:p>
        </p:txBody>
      </p:sp>
      <p:sp>
        <p:nvSpPr>
          <p:cNvPr id="3" name="Content Placeholder 2"/>
          <p:cNvSpPr>
            <a:spLocks noGrp="1"/>
          </p:cNvSpPr>
          <p:nvPr>
            <p:ph idx="1"/>
          </p:nvPr>
        </p:nvSpPr>
        <p:spPr>
          <a:xfrm>
            <a:off x="4180397" y="280416"/>
            <a:ext cx="4691753" cy="6095671"/>
          </a:xfrm>
        </p:spPr>
        <p:txBody>
          <a:bodyPr anchor="ctr">
            <a:normAutofit lnSpcReduction="10000"/>
          </a:bodyPr>
          <a:lstStyle/>
          <a:p>
            <a:pPr marL="0" indent="0" algn="ctr">
              <a:buNone/>
            </a:pPr>
            <a:endParaRPr lang="en-US" sz="2400" b="1" dirty="0"/>
          </a:p>
          <a:p>
            <a:pPr marL="0" indent="0" algn="ctr">
              <a:buNone/>
            </a:pPr>
            <a:r>
              <a:rPr lang="en-US" sz="2800" b="1" dirty="0"/>
              <a:t>What is </a:t>
            </a:r>
            <a:r>
              <a:rPr lang="en-US" sz="2800" b="1" i="1" dirty="0"/>
              <a:t>missing</a:t>
            </a:r>
            <a:r>
              <a:rPr lang="en-US" sz="2800" b="1" dirty="0"/>
              <a:t> </a:t>
            </a:r>
          </a:p>
          <a:p>
            <a:pPr marL="0" indent="0" algn="ctr">
              <a:buNone/>
            </a:pPr>
            <a:r>
              <a:rPr lang="en-US" sz="2800" b="1" dirty="0"/>
              <a:t>in this discussion?</a:t>
            </a:r>
          </a:p>
          <a:p>
            <a:pPr marL="0" indent="0" algn="ctr">
              <a:buNone/>
            </a:pPr>
            <a:endParaRPr lang="en-US" sz="2100" dirty="0"/>
          </a:p>
          <a:p>
            <a:r>
              <a:rPr lang="en-US" sz="2400" dirty="0"/>
              <a:t>The consideration of </a:t>
            </a:r>
            <a:r>
              <a:rPr lang="en-US" sz="2400" b="1" dirty="0"/>
              <a:t>who has the power in our country and who does not  </a:t>
            </a:r>
          </a:p>
          <a:p>
            <a:endParaRPr lang="en-US" sz="2400" dirty="0"/>
          </a:p>
          <a:p>
            <a:r>
              <a:rPr lang="en-US" sz="2400" dirty="0"/>
              <a:t>The </a:t>
            </a:r>
            <a:r>
              <a:rPr lang="en-US" sz="2400" b="1" dirty="0"/>
              <a:t>controlling role of the capitalist system</a:t>
            </a:r>
            <a:endParaRPr lang="en-US" sz="2400" dirty="0"/>
          </a:p>
          <a:p>
            <a:endParaRPr lang="en-US" sz="2400" dirty="0"/>
          </a:p>
          <a:p>
            <a:r>
              <a:rPr lang="en-US" sz="2400" dirty="0"/>
              <a:t>The </a:t>
            </a:r>
            <a:r>
              <a:rPr lang="en-US" sz="2400" b="1" dirty="0"/>
              <a:t>systems of politics and economics that developed historically and took us               to this place</a:t>
            </a:r>
          </a:p>
          <a:p>
            <a:endParaRPr lang="en-US" sz="2100" dirty="0"/>
          </a:p>
          <a:p>
            <a:endParaRPr lang="en-US" sz="2100" dirty="0"/>
          </a:p>
        </p:txBody>
      </p:sp>
    </p:spTree>
    <p:extLst>
      <p:ext uri="{BB962C8B-B14F-4D97-AF65-F5344CB8AC3E}">
        <p14:creationId xmlns:p14="http://schemas.microsoft.com/office/powerpoint/2010/main" val="230789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DFDFCDD-A9FE-014F-9D10-79AAD3972C37}"/>
              </a:ext>
            </a:extLst>
          </p:cNvPr>
          <p:cNvSpPr>
            <a:spLocks noGrp="1"/>
          </p:cNvSpPr>
          <p:nvPr>
            <p:ph type="title"/>
          </p:nvPr>
        </p:nvSpPr>
        <p:spPr>
          <a:xfrm>
            <a:off x="718879" y="800392"/>
            <a:ext cx="7698523" cy="1212102"/>
          </a:xfrm>
        </p:spPr>
        <p:txBody>
          <a:bodyPr>
            <a:normAutofit/>
          </a:bodyPr>
          <a:lstStyle/>
          <a:p>
            <a:r>
              <a:rPr lang="en-US" sz="3600" b="1" dirty="0">
                <a:solidFill>
                  <a:srgbClr val="FFFFFF"/>
                </a:solidFill>
              </a:rPr>
              <a:t>Discussion</a:t>
            </a:r>
            <a:br>
              <a:rPr lang="en-US" sz="3600" b="1" dirty="0">
                <a:solidFill>
                  <a:srgbClr val="FFFFFF"/>
                </a:solidFill>
              </a:rPr>
            </a:br>
            <a:r>
              <a:rPr lang="en-US" sz="3600" b="1" dirty="0">
                <a:solidFill>
                  <a:srgbClr val="FFFFFF"/>
                </a:solidFill>
              </a:rPr>
              <a:t>(or essay prompts)</a:t>
            </a:r>
          </a:p>
        </p:txBody>
      </p:sp>
      <p:sp>
        <p:nvSpPr>
          <p:cNvPr id="3" name="Content Placeholder 2">
            <a:extLst>
              <a:ext uri="{FF2B5EF4-FFF2-40B4-BE49-F238E27FC236}">
                <a16:creationId xmlns:a16="http://schemas.microsoft.com/office/drawing/2014/main" id="{0BF707C5-4CB5-7E4C-B32E-245740FD9581}"/>
              </a:ext>
            </a:extLst>
          </p:cNvPr>
          <p:cNvSpPr>
            <a:spLocks noGrp="1"/>
          </p:cNvSpPr>
          <p:nvPr>
            <p:ph idx="1"/>
          </p:nvPr>
        </p:nvSpPr>
        <p:spPr>
          <a:xfrm>
            <a:off x="1025718" y="2341848"/>
            <a:ext cx="7281746" cy="4083336"/>
          </a:xfrm>
        </p:spPr>
        <p:txBody>
          <a:bodyPr anchor="ctr">
            <a:normAutofit fontScale="77500" lnSpcReduction="20000"/>
          </a:bodyPr>
          <a:lstStyle/>
          <a:p>
            <a:pPr lvl="0">
              <a:buFont typeface="Courier New" panose="02070309020205020404" pitchFamily="49" charset="0"/>
              <a:buChar char="o"/>
            </a:pPr>
            <a:r>
              <a:rPr lang="en-US" b="1" dirty="0"/>
              <a:t>IF the only way “civilization” or, worse, even our species, makes it much past year 2100 is if we learn to share planetary resources more or less equally…</a:t>
            </a:r>
            <a:endParaRPr lang="en-US" dirty="0"/>
          </a:p>
          <a:p>
            <a:pPr marL="0" indent="0">
              <a:buNone/>
            </a:pPr>
            <a:r>
              <a:rPr lang="en-US" dirty="0"/>
              <a:t> </a:t>
            </a:r>
          </a:p>
          <a:p>
            <a:pPr lvl="0"/>
            <a:r>
              <a:rPr lang="en-US" b="1" dirty="0"/>
              <a:t>What would you immediately focus on as a citizen to start this process of change?  </a:t>
            </a:r>
          </a:p>
          <a:p>
            <a:pPr marL="0" lvl="0" indent="0">
              <a:buNone/>
            </a:pPr>
            <a:r>
              <a:rPr lang="en-US" b="1" dirty="0"/>
              <a:t>     Explain. </a:t>
            </a:r>
            <a:endParaRPr lang="en-US" dirty="0"/>
          </a:p>
          <a:p>
            <a:pPr marL="0" indent="0">
              <a:buNone/>
            </a:pPr>
            <a:r>
              <a:rPr lang="en-US" dirty="0"/>
              <a:t> </a:t>
            </a:r>
          </a:p>
          <a:p>
            <a:pPr lvl="0"/>
            <a:r>
              <a:rPr lang="en-US" b="1" dirty="0"/>
              <a:t>Explain what you think must come first, political or economic change.</a:t>
            </a:r>
            <a:endParaRPr lang="en-US" dirty="0"/>
          </a:p>
          <a:p>
            <a:pPr marL="0" indent="0">
              <a:buNone/>
            </a:pPr>
            <a:r>
              <a:rPr lang="en-US" sz="2100" b="1" dirty="0"/>
              <a:t> </a:t>
            </a:r>
          </a:p>
          <a:p>
            <a:endParaRPr lang="en-US" sz="2100" dirty="0"/>
          </a:p>
        </p:txBody>
      </p:sp>
    </p:spTree>
    <p:extLst>
      <p:ext uri="{BB962C8B-B14F-4D97-AF65-F5344CB8AC3E}">
        <p14:creationId xmlns:p14="http://schemas.microsoft.com/office/powerpoint/2010/main" val="1811711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AB9F672-8991-4740-8ABB-8B0EBDD12F61}"/>
              </a:ext>
            </a:extLst>
          </p:cNvPr>
          <p:cNvSpPr>
            <a:spLocks noGrp="1"/>
          </p:cNvSpPr>
          <p:nvPr>
            <p:ph type="title"/>
          </p:nvPr>
        </p:nvSpPr>
        <p:spPr>
          <a:xfrm>
            <a:off x="1319465" y="798881"/>
            <a:ext cx="6505070" cy="1048945"/>
          </a:xfrm>
        </p:spPr>
        <p:txBody>
          <a:bodyPr>
            <a:normAutofit/>
          </a:bodyPr>
          <a:lstStyle/>
          <a:p>
            <a:r>
              <a:rPr lang="en-US" sz="3500" b="1" dirty="0"/>
              <a:t>Discuss</a:t>
            </a:r>
          </a:p>
        </p:txBody>
      </p:sp>
      <p:graphicFrame>
        <p:nvGraphicFramePr>
          <p:cNvPr id="5" name="Content Placeholder 2">
            <a:extLst>
              <a:ext uri="{FF2B5EF4-FFF2-40B4-BE49-F238E27FC236}">
                <a16:creationId xmlns:a16="http://schemas.microsoft.com/office/drawing/2014/main" id="{09196D93-A61F-449B-8714-43B642FBD0BD}"/>
              </a:ext>
            </a:extLst>
          </p:cNvPr>
          <p:cNvGraphicFramePr>
            <a:graphicFrameLocks noGrp="1"/>
          </p:cNvGraphicFramePr>
          <p:nvPr>
            <p:ph idx="1"/>
            <p:extLst>
              <p:ext uri="{D42A27DB-BD31-4B8C-83A1-F6EECF244321}">
                <p14:modId xmlns:p14="http://schemas.microsoft.com/office/powerpoint/2010/main" val="3816680934"/>
              </p:ext>
            </p:extLst>
          </p:nvPr>
        </p:nvGraphicFramePr>
        <p:xfrm>
          <a:off x="605791" y="1658113"/>
          <a:ext cx="7932419" cy="450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578922"/>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4D5C321-F89B-7D40-A1F1-193823341958}"/>
              </a:ext>
            </a:extLst>
          </p:cNvPr>
          <p:cNvSpPr>
            <a:spLocks noGrp="1"/>
          </p:cNvSpPr>
          <p:nvPr>
            <p:ph type="title"/>
          </p:nvPr>
        </p:nvSpPr>
        <p:spPr>
          <a:xfrm>
            <a:off x="718879" y="800392"/>
            <a:ext cx="7698523" cy="1212102"/>
          </a:xfrm>
        </p:spPr>
        <p:txBody>
          <a:bodyPr>
            <a:normAutofit/>
          </a:bodyPr>
          <a:lstStyle/>
          <a:p>
            <a:r>
              <a:rPr lang="en-US" sz="3500" b="1" dirty="0">
                <a:solidFill>
                  <a:srgbClr val="FFFFFF"/>
                </a:solidFill>
              </a:rPr>
              <a:t>Discuss</a:t>
            </a:r>
          </a:p>
        </p:txBody>
      </p:sp>
      <p:sp>
        <p:nvSpPr>
          <p:cNvPr id="3" name="Content Placeholder 2">
            <a:extLst>
              <a:ext uri="{FF2B5EF4-FFF2-40B4-BE49-F238E27FC236}">
                <a16:creationId xmlns:a16="http://schemas.microsoft.com/office/drawing/2014/main" id="{A5084487-17FF-0340-AF71-9C56978760DA}"/>
              </a:ext>
            </a:extLst>
          </p:cNvPr>
          <p:cNvSpPr>
            <a:spLocks noGrp="1"/>
          </p:cNvSpPr>
          <p:nvPr>
            <p:ph idx="1"/>
          </p:nvPr>
        </p:nvSpPr>
        <p:spPr>
          <a:xfrm>
            <a:off x="839491" y="2490436"/>
            <a:ext cx="7577911" cy="3849404"/>
          </a:xfrm>
        </p:spPr>
        <p:txBody>
          <a:bodyPr anchor="ctr">
            <a:normAutofit/>
          </a:bodyPr>
          <a:lstStyle/>
          <a:p>
            <a:pPr marL="0" lvl="0" indent="0">
              <a:buNone/>
            </a:pPr>
            <a:r>
              <a:rPr lang="en-US" sz="2800" b="1" dirty="0"/>
              <a:t>If economic surplus is the “extra” production above what it takes to provide for the basic needs of all the people, name three categories of our surplus you would reduce/eliminate first (e.g., advertising?).  </a:t>
            </a:r>
          </a:p>
          <a:p>
            <a:pPr marL="857250" lvl="1" indent="-457200">
              <a:lnSpc>
                <a:spcPct val="150000"/>
              </a:lnSpc>
            </a:pPr>
            <a:r>
              <a:rPr lang="en-US" b="1" dirty="0"/>
              <a:t>Why start with these categories?</a:t>
            </a:r>
            <a:endParaRPr lang="en-US" dirty="0"/>
          </a:p>
          <a:p>
            <a:pPr marL="400050" lvl="1" indent="0">
              <a:buNone/>
            </a:pPr>
            <a:endParaRPr lang="en-US" dirty="0"/>
          </a:p>
        </p:txBody>
      </p:sp>
    </p:spTree>
    <p:extLst>
      <p:ext uri="{BB962C8B-B14F-4D97-AF65-F5344CB8AC3E}">
        <p14:creationId xmlns:p14="http://schemas.microsoft.com/office/powerpoint/2010/main" val="895271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4D5C321-F89B-7D40-A1F1-193823341958}"/>
              </a:ext>
            </a:extLst>
          </p:cNvPr>
          <p:cNvSpPr>
            <a:spLocks noGrp="1"/>
          </p:cNvSpPr>
          <p:nvPr>
            <p:ph type="title"/>
          </p:nvPr>
        </p:nvSpPr>
        <p:spPr>
          <a:xfrm>
            <a:off x="718879" y="800392"/>
            <a:ext cx="7698523" cy="1212102"/>
          </a:xfrm>
        </p:spPr>
        <p:txBody>
          <a:bodyPr>
            <a:normAutofit/>
          </a:bodyPr>
          <a:lstStyle/>
          <a:p>
            <a:r>
              <a:rPr lang="en-US" sz="3500" b="1" dirty="0">
                <a:solidFill>
                  <a:srgbClr val="FFFFFF"/>
                </a:solidFill>
              </a:rPr>
              <a:t>Discuss</a:t>
            </a:r>
          </a:p>
        </p:txBody>
      </p:sp>
      <p:sp>
        <p:nvSpPr>
          <p:cNvPr id="3" name="Content Placeholder 2">
            <a:extLst>
              <a:ext uri="{FF2B5EF4-FFF2-40B4-BE49-F238E27FC236}">
                <a16:creationId xmlns:a16="http://schemas.microsoft.com/office/drawing/2014/main" id="{A5084487-17FF-0340-AF71-9C56978760DA}"/>
              </a:ext>
            </a:extLst>
          </p:cNvPr>
          <p:cNvSpPr>
            <a:spLocks noGrp="1"/>
          </p:cNvSpPr>
          <p:nvPr>
            <p:ph idx="1"/>
          </p:nvPr>
        </p:nvSpPr>
        <p:spPr>
          <a:xfrm>
            <a:off x="839491" y="2177170"/>
            <a:ext cx="7577911" cy="4394318"/>
          </a:xfrm>
        </p:spPr>
        <p:txBody>
          <a:bodyPr anchor="ctr">
            <a:normAutofit fontScale="92500" lnSpcReduction="20000"/>
          </a:bodyPr>
          <a:lstStyle/>
          <a:p>
            <a:pPr marL="400050" lvl="1" indent="0">
              <a:buNone/>
            </a:pPr>
            <a:r>
              <a:rPr lang="en-US" b="1" dirty="0"/>
              <a:t>Is it the responsibility of the individual to change their habits and way of life, or is it the responsibility of society? Explain.</a:t>
            </a:r>
          </a:p>
          <a:p>
            <a:pPr marL="400050" lvl="1" indent="0">
              <a:buNone/>
            </a:pPr>
            <a:endParaRPr lang="en-US" b="1" dirty="0"/>
          </a:p>
          <a:p>
            <a:pPr marL="400050" lvl="1" indent="0">
              <a:buNone/>
            </a:pPr>
            <a:r>
              <a:rPr lang="en-US" b="1" dirty="0"/>
              <a:t>For societal-level change to occur, what works best?   </a:t>
            </a:r>
          </a:p>
          <a:p>
            <a:pPr marL="400050" lvl="1" indent="0">
              <a:buNone/>
            </a:pPr>
            <a:r>
              <a:rPr lang="en-US" b="1" dirty="0"/>
              <a:t>     Top-down forces (like through electoral politics  </a:t>
            </a:r>
          </a:p>
          <a:p>
            <a:pPr marL="400050" lvl="1" indent="0">
              <a:buNone/>
            </a:pPr>
            <a:r>
              <a:rPr lang="en-US" b="1" dirty="0"/>
              <a:t>     and getting the right person in office)? </a:t>
            </a:r>
          </a:p>
          <a:p>
            <a:pPr marL="400050" lvl="1" indent="0">
              <a:buNone/>
            </a:pPr>
            <a:r>
              <a:rPr lang="en-US" b="1" dirty="0"/>
              <a:t>     Bottom-up forces like grassroots organizing   </a:t>
            </a:r>
          </a:p>
          <a:p>
            <a:pPr marL="400050" lvl="1" indent="0">
              <a:buNone/>
            </a:pPr>
            <a:r>
              <a:rPr lang="en-US" b="1" dirty="0"/>
              <a:t>     (protests, direct actions, etc.)? </a:t>
            </a:r>
          </a:p>
          <a:p>
            <a:pPr marL="400050" lvl="1" indent="0">
              <a:buNone/>
            </a:pPr>
            <a:r>
              <a:rPr lang="en-US" b="1" dirty="0"/>
              <a:t>     Some combination?</a:t>
            </a:r>
          </a:p>
        </p:txBody>
      </p:sp>
    </p:spTree>
    <p:extLst>
      <p:ext uri="{BB962C8B-B14F-4D97-AF65-F5344CB8AC3E}">
        <p14:creationId xmlns:p14="http://schemas.microsoft.com/office/powerpoint/2010/main" val="401664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2400300" cy="3063875"/>
          </a:xfrm>
        </p:spPr>
        <p:txBody>
          <a:bodyPr>
            <a:normAutofit/>
          </a:bodyPr>
          <a:lstStyle/>
          <a:p>
            <a:r>
              <a:rPr lang="en-US" sz="3200" b="1" dirty="0">
                <a:latin typeface="+mn-lt"/>
              </a:rPr>
              <a:t>1980: </a:t>
            </a:r>
            <a:br>
              <a:rPr lang="en-US" sz="3200" b="1" dirty="0">
                <a:latin typeface="+mn-lt"/>
              </a:rPr>
            </a:br>
            <a:r>
              <a:rPr lang="en-US" sz="3200" b="1" dirty="0">
                <a:latin typeface="+mn-lt"/>
              </a:rPr>
              <a:t>the year we began living dangerously </a:t>
            </a:r>
          </a:p>
        </p:txBody>
      </p:sp>
      <p:pic>
        <p:nvPicPr>
          <p:cNvPr id="5" name="Content Placeholder 4" descr="A picture containing text, book, man&#10;&#10;Description automatically generated">
            <a:extLst>
              <a:ext uri="{FF2B5EF4-FFF2-40B4-BE49-F238E27FC236}">
                <a16:creationId xmlns:a16="http://schemas.microsoft.com/office/drawing/2014/main" id="{514B87EA-5385-DC41-8685-8798278F141B}"/>
              </a:ext>
            </a:extLst>
          </p:cNvPr>
          <p:cNvPicPr>
            <a:picLocks noGrp="1" noChangeAspect="1"/>
          </p:cNvPicPr>
          <p:nvPr>
            <p:ph idx="1"/>
          </p:nvPr>
        </p:nvPicPr>
        <p:blipFill>
          <a:blip r:embed="rId2"/>
          <a:stretch>
            <a:fillRect/>
          </a:stretch>
        </p:blipFill>
        <p:spPr>
          <a:xfrm>
            <a:off x="804672" y="3429000"/>
            <a:ext cx="2036064" cy="2747963"/>
          </a:xfrm>
        </p:spPr>
      </p:pic>
      <p:sp>
        <p:nvSpPr>
          <p:cNvPr id="1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1531" r="70" b="5"/>
          <a:stretch/>
        </p:blipFill>
        <p:spPr bwMode="auto">
          <a:xfrm>
            <a:off x="3831336" y="365125"/>
            <a:ext cx="5007864" cy="5962523"/>
          </a:xfrm>
          <a:prstGeom prst="rect">
            <a:avLst/>
          </a:prstGeom>
          <a:noFill/>
        </p:spPr>
      </p:pic>
    </p:spTree>
    <p:extLst>
      <p:ext uri="{BB962C8B-B14F-4D97-AF65-F5344CB8AC3E}">
        <p14:creationId xmlns:p14="http://schemas.microsoft.com/office/powerpoint/2010/main" val="1516883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B0592F3-3D39-D34F-ACD6-4B3DCF7986A6}"/>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Discuss</a:t>
            </a:r>
          </a:p>
        </p:txBody>
      </p:sp>
      <p:sp>
        <p:nvSpPr>
          <p:cNvPr id="3" name="Content Placeholder 2">
            <a:extLst>
              <a:ext uri="{FF2B5EF4-FFF2-40B4-BE49-F238E27FC236}">
                <a16:creationId xmlns:a16="http://schemas.microsoft.com/office/drawing/2014/main" id="{70CFDFBB-E5D5-AF4C-814B-FC97DCB79011}"/>
              </a:ext>
            </a:extLst>
          </p:cNvPr>
          <p:cNvSpPr>
            <a:spLocks noGrp="1"/>
          </p:cNvSpPr>
          <p:nvPr>
            <p:ph idx="1"/>
          </p:nvPr>
        </p:nvSpPr>
        <p:spPr>
          <a:xfrm>
            <a:off x="891736" y="2632989"/>
            <a:ext cx="7944982" cy="2971580"/>
          </a:xfrm>
        </p:spPr>
        <p:txBody>
          <a:bodyPr anchor="ctr">
            <a:normAutofit/>
          </a:bodyPr>
          <a:lstStyle/>
          <a:p>
            <a:pPr marL="0" indent="0">
              <a:buNone/>
            </a:pPr>
            <a:endParaRPr lang="en-US" sz="2100" b="1" dirty="0"/>
          </a:p>
          <a:p>
            <a:pPr marL="0" indent="0">
              <a:buNone/>
            </a:pPr>
            <a:r>
              <a:rPr lang="en-US" sz="2400" b="1" dirty="0"/>
              <a:t>In terms of sharing resources with the world’s less privileged, </a:t>
            </a:r>
          </a:p>
          <a:p>
            <a:pPr marL="0" lvl="0" indent="0">
              <a:buNone/>
            </a:pPr>
            <a:r>
              <a:rPr lang="en-US" sz="2400" b="1" dirty="0"/>
              <a:t>how and where do we (in particular, wealthier countries like the United States) start? </a:t>
            </a:r>
          </a:p>
          <a:p>
            <a:pPr marL="0" lvl="0" indent="0">
              <a:buNone/>
            </a:pPr>
            <a:endParaRPr lang="en-US" sz="2400" b="1" dirty="0"/>
          </a:p>
          <a:p>
            <a:pPr marL="0" lvl="0" indent="0">
              <a:buNone/>
            </a:pPr>
            <a:r>
              <a:rPr lang="en-US" sz="2400" b="1" dirty="0"/>
              <a:t>Is there anything we should stop doing internationally? Anything we should start do internationally?</a:t>
            </a:r>
            <a:endParaRPr lang="en-US" sz="2400" dirty="0"/>
          </a:p>
          <a:p>
            <a:endParaRPr lang="en-US" sz="2100" dirty="0"/>
          </a:p>
        </p:txBody>
      </p:sp>
    </p:spTree>
    <p:extLst>
      <p:ext uri="{BB962C8B-B14F-4D97-AF65-F5344CB8AC3E}">
        <p14:creationId xmlns:p14="http://schemas.microsoft.com/office/powerpoint/2010/main" val="75810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592F3-3D39-D34F-ACD6-4B3DCF7986A6}"/>
              </a:ext>
            </a:extLst>
          </p:cNvPr>
          <p:cNvSpPr>
            <a:spLocks noGrp="1"/>
          </p:cNvSpPr>
          <p:nvPr>
            <p:ph type="title"/>
          </p:nvPr>
        </p:nvSpPr>
        <p:spPr>
          <a:xfrm>
            <a:off x="628650" y="365125"/>
            <a:ext cx="4168866" cy="1325563"/>
          </a:xfrm>
        </p:spPr>
        <p:txBody>
          <a:bodyPr>
            <a:normAutofit/>
          </a:bodyPr>
          <a:lstStyle/>
          <a:p>
            <a:r>
              <a:rPr lang="en-US" b="1" dirty="0"/>
              <a:t>Discuss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0CFDFBB-E5D5-AF4C-814B-FC97DCB79011}"/>
              </a:ext>
            </a:extLst>
          </p:cNvPr>
          <p:cNvSpPr>
            <a:spLocks noGrp="1"/>
          </p:cNvSpPr>
          <p:nvPr>
            <p:ph idx="1"/>
          </p:nvPr>
        </p:nvSpPr>
        <p:spPr>
          <a:xfrm>
            <a:off x="350521" y="1690688"/>
            <a:ext cx="4644811" cy="4486275"/>
          </a:xfrm>
        </p:spPr>
        <p:txBody>
          <a:bodyPr>
            <a:normAutofit fontScale="92500" lnSpcReduction="20000"/>
          </a:bodyPr>
          <a:lstStyle/>
          <a:p>
            <a:pPr>
              <a:buFont typeface="Courier New" panose="02070309020205020404" pitchFamily="49" charset="0"/>
              <a:buChar char="o"/>
            </a:pPr>
            <a:r>
              <a:rPr lang="en-US" b="1" dirty="0"/>
              <a:t>How can we make life within wealthier countries like the United States more equitable?</a:t>
            </a:r>
          </a:p>
          <a:p>
            <a:pPr marL="0" indent="0">
              <a:buNone/>
            </a:pPr>
            <a:endParaRPr lang="en-US" b="1" dirty="0"/>
          </a:p>
          <a:p>
            <a:pPr>
              <a:buFont typeface="Courier New" panose="02070309020205020404" pitchFamily="49" charset="0"/>
              <a:buChar char="o"/>
            </a:pPr>
            <a:r>
              <a:rPr lang="en-US" b="1" dirty="0"/>
              <a:t>What programs do we need?</a:t>
            </a:r>
          </a:p>
          <a:p>
            <a:pPr marL="0" indent="0">
              <a:buNone/>
            </a:pPr>
            <a:endParaRPr lang="en-US" b="1" dirty="0"/>
          </a:p>
          <a:p>
            <a:pPr>
              <a:buFont typeface="Courier New" panose="02070309020205020404" pitchFamily="49" charset="0"/>
              <a:buChar char="o"/>
            </a:pPr>
            <a:r>
              <a:rPr lang="en-US" b="1" dirty="0"/>
              <a:t>What should we stop doing?</a:t>
            </a:r>
            <a:endParaRPr lang="en-US" dirty="0"/>
          </a:p>
          <a:p>
            <a:pPr marL="0" indent="0">
              <a:buNone/>
            </a:pP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02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0805364-322E-D441-81B0-77BF891FE178}"/>
              </a:ext>
            </a:extLst>
          </p:cNvPr>
          <p:cNvSpPr>
            <a:spLocks noGrp="1"/>
          </p:cNvSpPr>
          <p:nvPr>
            <p:ph type="title"/>
          </p:nvPr>
        </p:nvSpPr>
        <p:spPr>
          <a:xfrm>
            <a:off x="718879" y="800392"/>
            <a:ext cx="7698523" cy="1212102"/>
          </a:xfrm>
        </p:spPr>
        <p:txBody>
          <a:bodyPr>
            <a:normAutofit/>
          </a:bodyPr>
          <a:lstStyle/>
          <a:p>
            <a:r>
              <a:rPr lang="en-US" sz="3500" b="1">
                <a:solidFill>
                  <a:srgbClr val="FFFFFF"/>
                </a:solidFill>
              </a:rPr>
              <a:t>Discuss</a:t>
            </a:r>
          </a:p>
        </p:txBody>
      </p:sp>
      <p:sp>
        <p:nvSpPr>
          <p:cNvPr id="3" name="Content Placeholder 2">
            <a:extLst>
              <a:ext uri="{FF2B5EF4-FFF2-40B4-BE49-F238E27FC236}">
                <a16:creationId xmlns:a16="http://schemas.microsoft.com/office/drawing/2014/main" id="{72CFDFBD-6FD3-4C42-89E8-00DE06A1137C}"/>
              </a:ext>
            </a:extLst>
          </p:cNvPr>
          <p:cNvSpPr>
            <a:spLocks noGrp="1"/>
          </p:cNvSpPr>
          <p:nvPr>
            <p:ph idx="1"/>
          </p:nvPr>
        </p:nvSpPr>
        <p:spPr>
          <a:xfrm>
            <a:off x="1025718" y="2490436"/>
            <a:ext cx="7281746" cy="2826631"/>
          </a:xfrm>
        </p:spPr>
        <p:txBody>
          <a:bodyPr anchor="ctr">
            <a:normAutofit lnSpcReduction="10000"/>
          </a:bodyPr>
          <a:lstStyle/>
          <a:p>
            <a:pPr marL="0" indent="0">
              <a:buNone/>
            </a:pPr>
            <a:endParaRPr lang="en-US" sz="2100" b="1" dirty="0"/>
          </a:p>
          <a:p>
            <a:r>
              <a:rPr lang="en-US" sz="2800" b="1" dirty="0"/>
              <a:t>Brainstorm a list (then discuss) 5-10 things </a:t>
            </a:r>
          </a:p>
          <a:p>
            <a:pPr marL="400050" lvl="1" indent="0">
              <a:buNone/>
            </a:pPr>
            <a:r>
              <a:rPr lang="en-US" b="1" dirty="0"/>
              <a:t>most people accept unquestioningly </a:t>
            </a:r>
          </a:p>
          <a:p>
            <a:pPr marL="400050" lvl="1" indent="0">
              <a:buNone/>
            </a:pPr>
            <a:r>
              <a:rPr lang="en-US" b="1" dirty="0"/>
              <a:t>that would have to change drastically </a:t>
            </a:r>
          </a:p>
          <a:p>
            <a:pPr marL="400050" lvl="1" indent="0">
              <a:buNone/>
            </a:pPr>
            <a:r>
              <a:rPr lang="en-US" b="1" dirty="0"/>
              <a:t>to live with an ecological footprint of &lt; 1.0 planet.</a:t>
            </a:r>
            <a:endParaRPr lang="en-US" dirty="0"/>
          </a:p>
          <a:p>
            <a:endParaRPr lang="en-US" sz="2100" dirty="0"/>
          </a:p>
          <a:p>
            <a:endParaRPr lang="en-US" sz="2100" dirty="0"/>
          </a:p>
        </p:txBody>
      </p:sp>
    </p:spTree>
    <p:extLst>
      <p:ext uri="{BB962C8B-B14F-4D97-AF65-F5344CB8AC3E}">
        <p14:creationId xmlns:p14="http://schemas.microsoft.com/office/powerpoint/2010/main" val="1911141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89A96-930F-4C48-9A4D-85404045CA76}"/>
              </a:ext>
            </a:extLst>
          </p:cNvPr>
          <p:cNvSpPr>
            <a:spLocks noGrp="1"/>
          </p:cNvSpPr>
          <p:nvPr>
            <p:ph type="title"/>
          </p:nvPr>
        </p:nvSpPr>
        <p:spPr>
          <a:xfrm>
            <a:off x="603504" y="231649"/>
            <a:ext cx="3733482" cy="1316735"/>
          </a:xfrm>
        </p:spPr>
        <p:txBody>
          <a:bodyPr>
            <a:normAutofit/>
          </a:bodyPr>
          <a:lstStyle/>
          <a:p>
            <a:r>
              <a:rPr lang="en-US" sz="3600" b="1" dirty="0">
                <a:latin typeface="+mn-lt"/>
              </a:rPr>
              <a:t>Discuss </a:t>
            </a:r>
          </a:p>
        </p:txBody>
      </p:sp>
      <p:sp>
        <p:nvSpPr>
          <p:cNvPr id="3" name="Content Placeholder 2">
            <a:extLst>
              <a:ext uri="{FF2B5EF4-FFF2-40B4-BE49-F238E27FC236}">
                <a16:creationId xmlns:a16="http://schemas.microsoft.com/office/drawing/2014/main" id="{A25D64FC-41A6-5141-92FE-7CEDBD229B54}"/>
              </a:ext>
            </a:extLst>
          </p:cNvPr>
          <p:cNvSpPr>
            <a:spLocks noGrp="1"/>
          </p:cNvSpPr>
          <p:nvPr>
            <p:ph idx="1"/>
          </p:nvPr>
        </p:nvSpPr>
        <p:spPr>
          <a:xfrm>
            <a:off x="170688" y="1243765"/>
            <a:ext cx="4888992" cy="5117364"/>
          </a:xfrm>
        </p:spPr>
        <p:txBody>
          <a:bodyPr anchor="ctr">
            <a:normAutofit fontScale="85000" lnSpcReduction="10000"/>
          </a:bodyPr>
          <a:lstStyle/>
          <a:p>
            <a:pPr lvl="0"/>
            <a:r>
              <a:rPr lang="en-US" sz="3300" b="1" dirty="0"/>
              <a:t>What will our nation be like--</a:t>
            </a:r>
          </a:p>
          <a:p>
            <a:pPr lvl="0"/>
            <a:endParaRPr lang="en-US" dirty="0"/>
          </a:p>
          <a:p>
            <a:pPr lvl="0"/>
            <a:r>
              <a:rPr lang="en-US" sz="3300" b="1" dirty="0"/>
              <a:t>What will our world be like--</a:t>
            </a:r>
          </a:p>
          <a:p>
            <a:pPr lvl="0"/>
            <a:endParaRPr lang="en-US" dirty="0"/>
          </a:p>
          <a:p>
            <a:pPr marL="0" indent="0">
              <a:buNone/>
            </a:pPr>
            <a:r>
              <a:rPr lang="en-US" sz="3300" b="1" dirty="0"/>
              <a:t>If we are able to achieve an ecological footprint &lt; or = 1.0?</a:t>
            </a:r>
            <a:endParaRPr lang="en-US" sz="3300" dirty="0"/>
          </a:p>
          <a:p>
            <a:pPr marL="0" indent="0">
              <a:buNone/>
            </a:pPr>
            <a:r>
              <a:rPr lang="en-US" sz="2400" b="1" dirty="0"/>
              <a:t> </a:t>
            </a:r>
          </a:p>
          <a:p>
            <a:pPr marL="0" indent="0">
              <a:buNone/>
            </a:pPr>
            <a:endParaRPr lang="en-US" sz="2400" b="1" dirty="0"/>
          </a:p>
          <a:p>
            <a:pPr marL="0" indent="0">
              <a:buNone/>
            </a:pPr>
            <a:endParaRPr lang="en-US" sz="1600" b="1" dirty="0">
              <a:solidFill>
                <a:schemeClr val="tx2"/>
              </a:solidFill>
            </a:endParaRPr>
          </a:p>
          <a:p>
            <a:pPr marL="0" indent="0" algn="ctr">
              <a:buNone/>
            </a:pPr>
            <a:r>
              <a:rPr lang="en-US" sz="3800" b="1" dirty="0">
                <a:solidFill>
                  <a:schemeClr val="tx2"/>
                </a:solidFill>
              </a:rPr>
              <a:t>Because, there is </a:t>
            </a:r>
          </a:p>
          <a:p>
            <a:pPr marL="0" indent="0" algn="ctr">
              <a:buNone/>
            </a:pPr>
            <a:r>
              <a:rPr lang="en-US" sz="3800" b="1" dirty="0">
                <a:solidFill>
                  <a:schemeClr val="tx2"/>
                </a:solidFill>
              </a:rPr>
              <a:t>ONLY ONE EARTH</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Earth Globe Americas">
            <a:extLst>
              <a:ext uri="{FF2B5EF4-FFF2-40B4-BE49-F238E27FC236}">
                <a16:creationId xmlns:a16="http://schemas.microsoft.com/office/drawing/2014/main" id="{93E33E38-92FF-47C5-B45E-708A75BB7C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5615" y="2065912"/>
            <a:ext cx="2746374" cy="2746374"/>
          </a:xfrm>
          <a:prstGeom prst="rect">
            <a:avLst/>
          </a:prstGeom>
        </p:spPr>
      </p:pic>
    </p:spTree>
    <p:extLst>
      <p:ext uri="{BB962C8B-B14F-4D97-AF65-F5344CB8AC3E}">
        <p14:creationId xmlns:p14="http://schemas.microsoft.com/office/powerpoint/2010/main" val="1588207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247136"/>
            <a:ext cx="3531870" cy="6043936"/>
          </a:xfrm>
        </p:spPr>
        <p:txBody>
          <a:bodyPr>
            <a:normAutofit/>
          </a:bodyPr>
          <a:lstStyle/>
          <a:p>
            <a:r>
              <a:rPr lang="en-US" sz="2700" b="1" dirty="0"/>
              <a:t>Concluding</a:t>
            </a:r>
            <a:br>
              <a:rPr lang="en-US" sz="2700" b="1"/>
            </a:br>
            <a:r>
              <a:rPr lang="en-US" sz="2700" b="1"/>
              <a:t>comment</a:t>
            </a:r>
            <a:br>
              <a:rPr lang="en-US" sz="2700" b="1" dirty="0"/>
            </a:br>
            <a:br>
              <a:rPr lang="en-US" sz="2700" b="1" dirty="0"/>
            </a:br>
            <a:br>
              <a:rPr lang="en-US" sz="2700" b="1" dirty="0"/>
            </a:br>
            <a:r>
              <a:rPr lang="en-US" sz="2700" b="1" dirty="0"/>
              <a:t>So, as Michelle Alexander and others have said, </a:t>
            </a:r>
            <a:br>
              <a:rPr lang="en-US" sz="2700" b="1" dirty="0"/>
            </a:br>
            <a:br>
              <a:rPr lang="en-US" b="1" dirty="0"/>
            </a:br>
            <a:r>
              <a:rPr lang="en-US" b="1" dirty="0"/>
              <a:t>It is </a:t>
            </a:r>
            <a:br>
              <a:rPr lang="en-US" b="1" dirty="0"/>
            </a:br>
            <a:r>
              <a:rPr lang="en-US" b="1" dirty="0"/>
              <a:t>“</a:t>
            </a:r>
            <a:r>
              <a:rPr lang="en-US" b="1" dirty="0">
                <a:latin typeface="+mn-lt"/>
              </a:rPr>
              <a:t>All of Us </a:t>
            </a:r>
            <a:br>
              <a:rPr lang="en-US" b="1" dirty="0">
                <a:latin typeface="+mn-lt"/>
              </a:rPr>
            </a:br>
            <a:r>
              <a:rPr lang="en-US" b="1" dirty="0">
                <a:latin typeface="+mn-lt"/>
              </a:rPr>
              <a:t>or None.”</a:t>
            </a:r>
          </a:p>
        </p:txBody>
      </p:sp>
      <p:sp>
        <p:nvSpPr>
          <p:cNvPr id="3" name="Content Placeholder 2"/>
          <p:cNvSpPr>
            <a:spLocks noGrp="1"/>
          </p:cNvSpPr>
          <p:nvPr>
            <p:ph idx="1"/>
          </p:nvPr>
        </p:nvSpPr>
        <p:spPr>
          <a:xfrm>
            <a:off x="3645243" y="247136"/>
            <a:ext cx="5165125" cy="6351372"/>
          </a:xfrm>
        </p:spPr>
        <p:txBody>
          <a:bodyPr anchor="ctr">
            <a:normAutofit/>
          </a:bodyPr>
          <a:lstStyle/>
          <a:p>
            <a:pPr>
              <a:lnSpc>
                <a:spcPct val="90000"/>
              </a:lnSpc>
            </a:pPr>
            <a:endParaRPr lang="en-US" sz="2400" b="1" dirty="0">
              <a:solidFill>
                <a:schemeClr val="bg1"/>
              </a:solidFill>
            </a:endParaRPr>
          </a:p>
          <a:p>
            <a:pPr marL="0" indent="0" algn="ctr">
              <a:lnSpc>
                <a:spcPct val="90000"/>
              </a:lnSpc>
              <a:buNone/>
            </a:pPr>
            <a:r>
              <a:rPr lang="en-US" sz="2400" b="1" dirty="0">
                <a:solidFill>
                  <a:schemeClr val="bg1"/>
                </a:solidFill>
              </a:rPr>
              <a:t>If economic growth is killing our planet, then don’t we need to </a:t>
            </a:r>
          </a:p>
          <a:p>
            <a:pPr>
              <a:lnSpc>
                <a:spcPct val="90000"/>
              </a:lnSpc>
            </a:pPr>
            <a:endParaRPr lang="en-US" sz="2800" b="1" dirty="0">
              <a:solidFill>
                <a:schemeClr val="bg1"/>
              </a:solidFill>
            </a:endParaRPr>
          </a:p>
          <a:p>
            <a:pPr marL="914400" lvl="1" indent="-514350">
              <a:lnSpc>
                <a:spcPct val="90000"/>
              </a:lnSpc>
              <a:buAutoNum type="arabicParenBoth"/>
            </a:pPr>
            <a:r>
              <a:rPr lang="en-US" b="1" dirty="0">
                <a:solidFill>
                  <a:schemeClr val="bg1"/>
                </a:solidFill>
              </a:rPr>
              <a:t>JUST STOP IT </a:t>
            </a:r>
          </a:p>
          <a:p>
            <a:pPr marL="914400" lvl="1" indent="-514350">
              <a:lnSpc>
                <a:spcPct val="90000"/>
              </a:lnSpc>
              <a:buAutoNum type="arabicParenBoth"/>
            </a:pPr>
            <a:endParaRPr lang="en-US" b="1" dirty="0">
              <a:solidFill>
                <a:schemeClr val="bg1"/>
              </a:solidFill>
            </a:endParaRPr>
          </a:p>
          <a:p>
            <a:pPr marL="400050" lvl="1" indent="0">
              <a:lnSpc>
                <a:spcPct val="90000"/>
              </a:lnSpc>
              <a:buNone/>
            </a:pPr>
            <a:r>
              <a:rPr lang="en-US" b="1" dirty="0">
                <a:solidFill>
                  <a:schemeClr val="bg1"/>
                </a:solidFill>
              </a:rPr>
              <a:t>and </a:t>
            </a:r>
          </a:p>
          <a:p>
            <a:pPr marL="400050" lvl="1" indent="0">
              <a:lnSpc>
                <a:spcPct val="90000"/>
              </a:lnSpc>
              <a:buNone/>
            </a:pPr>
            <a:endParaRPr lang="en-US" b="1" dirty="0">
              <a:solidFill>
                <a:schemeClr val="bg1"/>
              </a:solidFill>
            </a:endParaRPr>
          </a:p>
          <a:p>
            <a:pPr marL="400050" lvl="1" indent="0">
              <a:lnSpc>
                <a:spcPct val="90000"/>
              </a:lnSpc>
              <a:buNone/>
            </a:pPr>
            <a:r>
              <a:rPr lang="en-US" b="1" dirty="0">
                <a:solidFill>
                  <a:schemeClr val="bg1"/>
                </a:solidFill>
              </a:rPr>
              <a:t>(2) </a:t>
            </a:r>
            <a:r>
              <a:rPr lang="en-US" b="1" u="sng" dirty="0">
                <a:solidFill>
                  <a:schemeClr val="bg1"/>
                </a:solidFill>
              </a:rPr>
              <a:t>share</a:t>
            </a:r>
            <a:r>
              <a:rPr lang="en-US" b="1" dirty="0">
                <a:solidFill>
                  <a:schemeClr val="bg1"/>
                </a:solidFill>
              </a:rPr>
              <a:t> the earth’s resources equitably?</a:t>
            </a:r>
          </a:p>
          <a:p>
            <a:pPr marL="400050" lvl="1" indent="0">
              <a:lnSpc>
                <a:spcPct val="90000"/>
              </a:lnSpc>
              <a:buNone/>
            </a:pPr>
            <a:endParaRPr lang="en-US" b="1" dirty="0">
              <a:solidFill>
                <a:schemeClr val="bg1"/>
              </a:solidFill>
            </a:endParaRPr>
          </a:p>
          <a:p>
            <a:pPr>
              <a:lnSpc>
                <a:spcPct val="90000"/>
              </a:lnSpc>
            </a:pPr>
            <a:endParaRPr lang="en-US" sz="1600" dirty="0">
              <a:solidFill>
                <a:schemeClr val="bg1"/>
              </a:solidFill>
            </a:endParaRPr>
          </a:p>
        </p:txBody>
      </p:sp>
    </p:spTree>
    <p:extLst>
      <p:ext uri="{BB962C8B-B14F-4D97-AF65-F5344CB8AC3E}">
        <p14:creationId xmlns:p14="http://schemas.microsoft.com/office/powerpoint/2010/main" val="209037155"/>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9F8B-D77C-7247-A114-68D034D9C7C2}"/>
              </a:ext>
            </a:extLst>
          </p:cNvPr>
          <p:cNvSpPr>
            <a:spLocks noGrp="1"/>
          </p:cNvSpPr>
          <p:nvPr>
            <p:ph type="title"/>
          </p:nvPr>
        </p:nvSpPr>
        <p:spPr>
          <a:xfrm>
            <a:off x="457200" y="0"/>
            <a:ext cx="8229600" cy="621792"/>
          </a:xfrm>
        </p:spPr>
        <p:txBody>
          <a:bodyPr>
            <a:normAutofit fontScale="90000"/>
          </a:bodyPr>
          <a:lstStyle/>
          <a:p>
            <a:br>
              <a:rPr lang="en-US" b="1" dirty="0"/>
            </a:br>
            <a:r>
              <a:rPr lang="en-US" sz="3100" b="1" dirty="0"/>
              <a:t>References</a:t>
            </a:r>
            <a:br>
              <a:rPr lang="en-US" dirty="0"/>
            </a:br>
            <a:endParaRPr lang="en-US" dirty="0"/>
          </a:p>
        </p:txBody>
      </p:sp>
      <p:sp>
        <p:nvSpPr>
          <p:cNvPr id="3" name="Content Placeholder 2">
            <a:extLst>
              <a:ext uri="{FF2B5EF4-FFF2-40B4-BE49-F238E27FC236}">
                <a16:creationId xmlns:a16="http://schemas.microsoft.com/office/drawing/2014/main" id="{33A576A9-EA03-C54C-AB62-CBF6B9DADE89}"/>
              </a:ext>
            </a:extLst>
          </p:cNvPr>
          <p:cNvSpPr>
            <a:spLocks noGrp="1"/>
          </p:cNvSpPr>
          <p:nvPr>
            <p:ph sz="half" idx="1"/>
          </p:nvPr>
        </p:nvSpPr>
        <p:spPr>
          <a:xfrm>
            <a:off x="219456" y="499872"/>
            <a:ext cx="4166616" cy="6358128"/>
          </a:xfrm>
        </p:spPr>
        <p:txBody>
          <a:bodyPr>
            <a:normAutofit fontScale="25000" lnSpcReduction="20000"/>
          </a:bodyPr>
          <a:lstStyle/>
          <a:p>
            <a:pPr marL="0" indent="0">
              <a:buNone/>
            </a:pPr>
            <a:r>
              <a:rPr lang="en-US" sz="4800" dirty="0"/>
              <a:t>“</a:t>
            </a:r>
            <a:r>
              <a:rPr lang="en-US" sz="4800" b="1" i="1" dirty="0"/>
              <a:t>Planet of the Humans</a:t>
            </a:r>
            <a:r>
              <a:rPr lang="en-US" sz="4800" b="1" dirty="0"/>
              <a:t> (2020) Film Discussion </a:t>
            </a:r>
            <a:r>
              <a:rPr lang="en-US" sz="4800" b="1" u="sng" dirty="0">
                <a:hlinkClick r:id="rId2">
                  <a:extLst>
                    <a:ext uri="{A12FA001-AC4F-418D-AE19-62706E023703}">
                      <ahyp:hlinkClr xmlns:ahyp="http://schemas.microsoft.com/office/drawing/2018/hyperlinkcolor" val="tx"/>
                    </a:ext>
                  </a:extLst>
                </a:hlinkClick>
              </a:rPr>
              <a:t>Guide</a:t>
            </a:r>
            <a:r>
              <a:rPr lang="en-US" sz="4800" b="1" dirty="0"/>
              <a:t>”</a:t>
            </a:r>
          </a:p>
          <a:p>
            <a:pPr marL="0" indent="0">
              <a:buNone/>
            </a:pPr>
            <a:r>
              <a:rPr lang="en-US" sz="4800" b="1" dirty="0"/>
              <a:t> </a:t>
            </a:r>
            <a:r>
              <a:rPr lang="en-US" sz="4800" dirty="0"/>
              <a:t>open-source material (free to download) for teachers and   </a:t>
            </a:r>
          </a:p>
          <a:p>
            <a:pPr marL="0" indent="0">
              <a:buNone/>
            </a:pPr>
            <a:r>
              <a:rPr lang="en-US" sz="4800" dirty="0"/>
              <a:t> students, provided by Rumble Media.  </a:t>
            </a:r>
            <a:r>
              <a:rPr lang="en-US" sz="4800" b="1" dirty="0"/>
              <a:t>Watch film </a:t>
            </a:r>
            <a:r>
              <a:rPr lang="en-US" sz="4800" b="1" dirty="0">
                <a:hlinkClick r:id="rId3">
                  <a:extLst>
                    <a:ext uri="{A12FA001-AC4F-418D-AE19-62706E023703}">
                      <ahyp:hlinkClr xmlns:ahyp="http://schemas.microsoft.com/office/drawing/2018/hyperlinkcolor" val="tx"/>
                    </a:ext>
                  </a:extLst>
                </a:hlinkClick>
              </a:rPr>
              <a:t>HERE</a:t>
            </a:r>
            <a:r>
              <a:rPr lang="en-US" sz="4800" b="1" dirty="0"/>
              <a:t>.</a:t>
            </a:r>
            <a:endParaRPr lang="en-US" sz="4800" b="1" u="sng" dirty="0"/>
          </a:p>
          <a:p>
            <a:pPr marL="0" indent="0">
              <a:buNone/>
            </a:pPr>
            <a:endParaRPr lang="en-US" sz="4800" b="1" u="sng" dirty="0"/>
          </a:p>
          <a:p>
            <a:pPr marL="0" indent="0">
              <a:buNone/>
            </a:pPr>
            <a:r>
              <a:rPr lang="en-US" sz="4800" b="1" u="sng" dirty="0"/>
              <a:t>Books</a:t>
            </a:r>
            <a:endParaRPr lang="en-US" sz="4800" u="sng" dirty="0"/>
          </a:p>
          <a:p>
            <a:pPr marL="0" indent="0">
              <a:buNone/>
            </a:pPr>
            <a:r>
              <a:rPr lang="en-US" sz="4800" dirty="0"/>
              <a:t>Harrison Brown, </a:t>
            </a:r>
            <a:r>
              <a:rPr lang="en-US" sz="4800" i="1" dirty="0"/>
              <a:t>The Challenge of Man’s Future </a:t>
            </a:r>
            <a:r>
              <a:rPr lang="en-US" sz="4800" dirty="0"/>
              <a:t>(1954)</a:t>
            </a:r>
          </a:p>
          <a:p>
            <a:pPr marL="0" indent="0">
              <a:buNone/>
            </a:pPr>
            <a:r>
              <a:rPr lang="en-US" sz="4800" dirty="0"/>
              <a:t> </a:t>
            </a:r>
          </a:p>
          <a:p>
            <a:pPr marL="0" indent="0">
              <a:buNone/>
            </a:pPr>
            <a:r>
              <a:rPr lang="en-US" sz="4800" dirty="0"/>
              <a:t>Barry Commoner, </a:t>
            </a:r>
            <a:r>
              <a:rPr lang="en-US" sz="4800" i="1" dirty="0"/>
              <a:t>The Closing Circle </a:t>
            </a:r>
            <a:r>
              <a:rPr lang="en-US" sz="4800" dirty="0"/>
              <a:t>(1971)</a:t>
            </a:r>
          </a:p>
          <a:p>
            <a:pPr marL="0" indent="0">
              <a:buNone/>
            </a:pPr>
            <a:r>
              <a:rPr lang="en-US" sz="4800" dirty="0"/>
              <a:t> </a:t>
            </a:r>
          </a:p>
          <a:p>
            <a:pPr marL="0" indent="0">
              <a:buNone/>
            </a:pPr>
            <a:r>
              <a:rPr lang="en-US" sz="4800" dirty="0"/>
              <a:t>Herman Daly, </a:t>
            </a:r>
            <a:r>
              <a:rPr lang="en-US" sz="4800" i="1" dirty="0"/>
              <a:t>Steady-State Economics</a:t>
            </a:r>
            <a:r>
              <a:rPr lang="en-US" sz="4800" dirty="0"/>
              <a:t> (1977)</a:t>
            </a:r>
          </a:p>
          <a:p>
            <a:pPr marL="0" indent="0">
              <a:buNone/>
            </a:pPr>
            <a:r>
              <a:rPr lang="en-US" sz="4800" dirty="0"/>
              <a:t> </a:t>
            </a:r>
          </a:p>
          <a:p>
            <a:pPr marL="0" indent="0">
              <a:buNone/>
            </a:pPr>
            <a:r>
              <a:rPr lang="en-US" sz="4800" dirty="0"/>
              <a:t>Charles A.S. Hall &amp; Kent </a:t>
            </a:r>
            <a:r>
              <a:rPr lang="en-US" sz="4800" dirty="0" err="1"/>
              <a:t>Klitgaard</a:t>
            </a:r>
            <a:r>
              <a:rPr lang="en-US" sz="4800" dirty="0"/>
              <a:t>, </a:t>
            </a:r>
            <a:r>
              <a:rPr lang="en-US" sz="4800" i="1" dirty="0"/>
              <a:t>Energy and the Wealth of Nations</a:t>
            </a:r>
            <a:r>
              <a:rPr lang="en-US" sz="4800" dirty="0"/>
              <a:t> (2nd. ed. 2018)</a:t>
            </a:r>
          </a:p>
          <a:p>
            <a:pPr marL="0" indent="0">
              <a:buNone/>
            </a:pPr>
            <a:endParaRPr lang="en-US" sz="4800" dirty="0"/>
          </a:p>
          <a:p>
            <a:pPr marL="0" indent="0">
              <a:buNone/>
            </a:pPr>
            <a:r>
              <a:rPr lang="en-US" sz="4800" dirty="0"/>
              <a:t>Richard </a:t>
            </a:r>
            <a:r>
              <a:rPr lang="en-US" sz="4800" dirty="0" err="1"/>
              <a:t>Heinberg</a:t>
            </a:r>
            <a:r>
              <a:rPr lang="en-US" sz="4800" dirty="0"/>
              <a:t>, </a:t>
            </a:r>
            <a:r>
              <a:rPr lang="en-US" sz="4800" i="1" dirty="0"/>
              <a:t>Peak Everything</a:t>
            </a:r>
            <a:r>
              <a:rPr lang="en-US" sz="4800" dirty="0"/>
              <a:t>: </a:t>
            </a:r>
            <a:r>
              <a:rPr lang="en-US" sz="4800" i="1" dirty="0"/>
              <a:t>Waking up to the Century of Declines</a:t>
            </a:r>
            <a:r>
              <a:rPr lang="en-US" sz="4800" dirty="0"/>
              <a:t> (2007)</a:t>
            </a:r>
          </a:p>
          <a:p>
            <a:pPr marL="0" indent="0">
              <a:buNone/>
            </a:pPr>
            <a:r>
              <a:rPr lang="en-US" sz="4800" dirty="0"/>
              <a:t> </a:t>
            </a:r>
          </a:p>
          <a:p>
            <a:pPr marL="0" indent="0">
              <a:buNone/>
            </a:pPr>
            <a:r>
              <a:rPr lang="en-US" sz="4800" dirty="0"/>
              <a:t>Richard </a:t>
            </a:r>
            <a:r>
              <a:rPr lang="en-US" sz="4800" dirty="0" err="1"/>
              <a:t>Heinberg</a:t>
            </a:r>
            <a:r>
              <a:rPr lang="en-US" sz="4800" dirty="0"/>
              <a:t>, </a:t>
            </a:r>
            <a:r>
              <a:rPr lang="en-US" sz="4800" i="1" dirty="0"/>
              <a:t>The End of Growth</a:t>
            </a:r>
            <a:r>
              <a:rPr lang="en-US" sz="4800" dirty="0"/>
              <a:t> (2011)</a:t>
            </a:r>
          </a:p>
          <a:p>
            <a:pPr marL="0" indent="0">
              <a:buNone/>
            </a:pPr>
            <a:r>
              <a:rPr lang="en-US" sz="4800" dirty="0"/>
              <a:t> </a:t>
            </a:r>
          </a:p>
          <a:p>
            <a:pPr marL="0" indent="0">
              <a:buNone/>
            </a:pPr>
            <a:r>
              <a:rPr lang="en-US" sz="4800" dirty="0"/>
              <a:t>Warren Johnson &amp; John Hardesty, </a:t>
            </a:r>
            <a:r>
              <a:rPr lang="en-US" sz="4800" i="1" dirty="0"/>
              <a:t>Economic Growth vs. the Environment </a:t>
            </a:r>
            <a:r>
              <a:rPr lang="en-US" sz="4800" dirty="0"/>
              <a:t>(1971)</a:t>
            </a:r>
          </a:p>
          <a:p>
            <a:pPr marL="0" indent="0">
              <a:buNone/>
            </a:pPr>
            <a:endParaRPr lang="en-US" sz="4800" dirty="0"/>
          </a:p>
          <a:p>
            <a:pPr marL="0" indent="0">
              <a:buNone/>
            </a:pPr>
            <a:r>
              <a:rPr lang="en-US" sz="4800" dirty="0" err="1"/>
              <a:t>Giorgos</a:t>
            </a:r>
            <a:r>
              <a:rPr lang="en-US" sz="4800" dirty="0"/>
              <a:t> </a:t>
            </a:r>
            <a:r>
              <a:rPr lang="en-US" sz="4800" dirty="0" err="1"/>
              <a:t>Kallis</a:t>
            </a:r>
            <a:r>
              <a:rPr lang="en-US" sz="4800" dirty="0"/>
              <a:t>, </a:t>
            </a:r>
            <a:r>
              <a:rPr lang="en-US" sz="4800" i="1" dirty="0"/>
              <a:t>In Defense of Degrowth</a:t>
            </a:r>
            <a:r>
              <a:rPr lang="en-US" sz="4800" dirty="0"/>
              <a:t> (2017) </a:t>
            </a:r>
          </a:p>
          <a:p>
            <a:pPr marL="0" indent="0">
              <a:buNone/>
            </a:pPr>
            <a:r>
              <a:rPr lang="en-US" sz="4800" dirty="0"/>
              <a:t> </a:t>
            </a:r>
          </a:p>
          <a:p>
            <a:pPr marL="0" indent="0">
              <a:buNone/>
            </a:pPr>
            <a:r>
              <a:rPr lang="en-US" sz="4800" dirty="0"/>
              <a:t>Donella H. Meadows, Dennis L. Meadows, Jorgen Randers, &amp; William W. Behrens III, </a:t>
            </a:r>
            <a:r>
              <a:rPr lang="en-US" sz="4800" i="1" dirty="0"/>
              <a:t>The Limits to Growth</a:t>
            </a:r>
            <a:r>
              <a:rPr lang="en-US" sz="4800" dirty="0"/>
              <a:t> (1972)</a:t>
            </a:r>
          </a:p>
          <a:p>
            <a:pPr marL="0" indent="0">
              <a:buNone/>
            </a:pPr>
            <a:r>
              <a:rPr lang="en-US" sz="4800" dirty="0"/>
              <a:t> </a:t>
            </a:r>
          </a:p>
          <a:p>
            <a:pPr marL="0" indent="0">
              <a:buNone/>
            </a:pPr>
            <a:r>
              <a:rPr lang="en-US" sz="4800" dirty="0" err="1"/>
              <a:t>Donnella</a:t>
            </a:r>
            <a:r>
              <a:rPr lang="en-US" sz="4800" dirty="0"/>
              <a:t> H. Meadows, Dennis L. Meadows, &amp; Jorgen Randers, </a:t>
            </a:r>
            <a:r>
              <a:rPr lang="en-US" sz="4800" i="1" dirty="0"/>
              <a:t>Beyond the Limits: Confronting Global Collapse, Envisioning a Sustainable Future </a:t>
            </a:r>
            <a:r>
              <a:rPr lang="en-US" sz="4800" dirty="0"/>
              <a:t>(1992)</a:t>
            </a:r>
          </a:p>
          <a:p>
            <a:pPr marL="0" indent="0">
              <a:buNone/>
            </a:pPr>
            <a:r>
              <a:rPr lang="en-US" sz="4800" dirty="0"/>
              <a:t> </a:t>
            </a:r>
          </a:p>
          <a:p>
            <a:pPr marL="0" indent="0">
              <a:buNone/>
            </a:pPr>
            <a:r>
              <a:rPr lang="en-US" sz="4800" dirty="0"/>
              <a:t>Donella Meadows, Jorgen Randers, and Dennis Meadows, </a:t>
            </a:r>
            <a:r>
              <a:rPr lang="en-US" sz="4800" i="1" dirty="0"/>
              <a:t>Limits to Growth: The 30-Year Update </a:t>
            </a:r>
            <a:r>
              <a:rPr lang="en-US" sz="4800" dirty="0"/>
              <a:t>(2004) </a:t>
            </a:r>
          </a:p>
          <a:p>
            <a:pPr marL="0" indent="0">
              <a:buNone/>
            </a:pPr>
            <a:r>
              <a:rPr lang="en-US" sz="4800" dirty="0"/>
              <a:t> </a:t>
            </a:r>
          </a:p>
          <a:p>
            <a:pPr marL="0" indent="0">
              <a:buNone/>
            </a:pPr>
            <a:r>
              <a:rPr lang="en-US" sz="4800" dirty="0"/>
              <a:t>E.F. Schumacher, </a:t>
            </a:r>
            <a:r>
              <a:rPr lang="en-US" sz="4800" i="1" dirty="0"/>
              <a:t>Small is Beautiful: Economics as if People Mattered </a:t>
            </a:r>
            <a:r>
              <a:rPr lang="en-US" sz="4300" dirty="0"/>
              <a:t>(1973)</a:t>
            </a:r>
          </a:p>
          <a:p>
            <a:endParaRPr lang="en-US" dirty="0"/>
          </a:p>
        </p:txBody>
      </p:sp>
      <p:sp>
        <p:nvSpPr>
          <p:cNvPr id="4" name="Content Placeholder 3">
            <a:extLst>
              <a:ext uri="{FF2B5EF4-FFF2-40B4-BE49-F238E27FC236}">
                <a16:creationId xmlns:a16="http://schemas.microsoft.com/office/drawing/2014/main" id="{5A5C635C-445A-6C43-8903-54B9042AE87B}"/>
              </a:ext>
            </a:extLst>
          </p:cNvPr>
          <p:cNvSpPr>
            <a:spLocks noGrp="1"/>
          </p:cNvSpPr>
          <p:nvPr>
            <p:ph sz="half" idx="2"/>
          </p:nvPr>
        </p:nvSpPr>
        <p:spPr>
          <a:xfrm>
            <a:off x="4572000" y="621792"/>
            <a:ext cx="4462272" cy="5961570"/>
          </a:xfrm>
        </p:spPr>
        <p:txBody>
          <a:bodyPr>
            <a:normAutofit fontScale="25000" lnSpcReduction="20000"/>
          </a:bodyPr>
          <a:lstStyle/>
          <a:p>
            <a:pPr marL="0" indent="0">
              <a:buNone/>
            </a:pPr>
            <a:r>
              <a:rPr lang="en-US" sz="4800" b="1" dirty="0"/>
              <a:t>Articles</a:t>
            </a:r>
            <a:endParaRPr lang="en-US" sz="4800" dirty="0"/>
          </a:p>
          <a:p>
            <a:pPr marL="0" indent="0">
              <a:buNone/>
            </a:pPr>
            <a:r>
              <a:rPr lang="en-US" sz="4800" dirty="0"/>
              <a:t> </a:t>
            </a:r>
          </a:p>
          <a:p>
            <a:pPr marL="0" indent="0">
              <a:buNone/>
            </a:pPr>
            <a:r>
              <a:rPr lang="en-US" sz="4800" dirty="0"/>
              <a:t>Philip Alston, United Nations Special Rapporteur, “</a:t>
            </a:r>
            <a:r>
              <a:rPr lang="en-US" sz="4800" u="sng" dirty="0">
                <a:hlinkClick r:id="rId4"/>
              </a:rPr>
              <a:t>Report</a:t>
            </a:r>
            <a:r>
              <a:rPr lang="en-US" sz="4800" dirty="0"/>
              <a:t> of the Special Rapporteur on extreme poverty and human rights on his mission to the United States” (June 2018) and “</a:t>
            </a:r>
            <a:r>
              <a:rPr lang="en-US" sz="4800" u="sng" dirty="0">
                <a:hlinkClick r:id="rId5"/>
              </a:rPr>
              <a:t>Statement</a:t>
            </a:r>
            <a:r>
              <a:rPr lang="en-US" sz="4800" dirty="0"/>
              <a:t> on Visit to the USA by Professor Philip Alston UN Special Rapporteur on extreme poverty and human rights” (Dec. 15, 2017)</a:t>
            </a:r>
          </a:p>
          <a:p>
            <a:pPr marL="0" indent="0">
              <a:buNone/>
            </a:pPr>
            <a:r>
              <a:rPr lang="en-US" sz="4800" dirty="0"/>
              <a:t> </a:t>
            </a:r>
          </a:p>
          <a:p>
            <a:pPr marL="0" indent="0">
              <a:buNone/>
            </a:pPr>
            <a:r>
              <a:rPr lang="en-US" sz="4800" dirty="0"/>
              <a:t>Kenneth Boulding, “The Economics of the Coming Spaceship Earth, in </a:t>
            </a:r>
            <a:r>
              <a:rPr lang="en-US" sz="4800" i="1" dirty="0"/>
              <a:t>Environmental Quality in a Growing Economy </a:t>
            </a:r>
            <a:r>
              <a:rPr lang="en-US" sz="4800" dirty="0"/>
              <a:t>(Henry Jarrett (ed.) 1966)</a:t>
            </a:r>
          </a:p>
          <a:p>
            <a:pPr marL="0" indent="0">
              <a:buNone/>
            </a:pPr>
            <a:r>
              <a:rPr lang="en-US" sz="4800" dirty="0"/>
              <a:t>     “</a:t>
            </a:r>
            <a:r>
              <a:rPr lang="en-US" sz="4200" dirty="0"/>
              <a:t>This essay with its vivid metaphors of the cowboy and spaceman economies, can be credited with energizing the field of environmental economics in the late 1960s. Boulding described the open economy of the past with its seemingly unlimited resources and contrasted it with the closed economy of the future. He wrote, ‘I am tempted to call the open economy the "cowboy economy," the cowboy being symbolic of the illimitable plains and also associated with reckless, exploitative, romantic, and violent behavior, which is characteristic of open societies. The closed economy of the future might similarly be called the "spaceman" economy, in which the earth has become a single spaceship, without unlimited reservoirs of anything, either for extraction or for pollution, and in which, therefore, man must find his place in a cyclical ecological system which is capable of continuous reproduction of material form even though it cannot escape having inputs of energy’ (Boulding 1966: 9).”</a:t>
            </a:r>
          </a:p>
          <a:p>
            <a:pPr marL="0" indent="0">
              <a:buNone/>
            </a:pPr>
            <a:r>
              <a:rPr lang="en-US" sz="4200" dirty="0"/>
              <a:t> </a:t>
            </a:r>
            <a:endParaRPr lang="en-US" sz="4800" dirty="0"/>
          </a:p>
          <a:p>
            <a:pPr marL="0" indent="0">
              <a:buNone/>
            </a:pPr>
            <a:r>
              <a:rPr lang="en-US" sz="4800" dirty="0"/>
              <a:t>John Hardesty, Norris, C. Clement, &amp; Clinton E. Jencks, “The Political Economy of Environmental Destruction,” </a:t>
            </a:r>
            <a:r>
              <a:rPr lang="en-US" sz="4800" i="1" dirty="0"/>
              <a:t>Review of Radical Political Economics</a:t>
            </a:r>
            <a:r>
              <a:rPr lang="en-US" sz="4800" dirty="0"/>
              <a:t> (1971)</a:t>
            </a:r>
          </a:p>
          <a:p>
            <a:pPr marL="0" indent="0">
              <a:buNone/>
            </a:pPr>
            <a:r>
              <a:rPr lang="en-US" sz="4800" dirty="0"/>
              <a:t> </a:t>
            </a:r>
          </a:p>
          <a:p>
            <a:pPr marL="0" indent="0">
              <a:buNone/>
            </a:pPr>
            <a:r>
              <a:rPr lang="en-US" sz="4800" dirty="0" err="1"/>
              <a:t>Giorgos</a:t>
            </a:r>
            <a:r>
              <a:rPr lang="en-US" sz="4800" dirty="0"/>
              <a:t> </a:t>
            </a:r>
            <a:r>
              <a:rPr lang="en-US" sz="4800" dirty="0" err="1"/>
              <a:t>Kallis</a:t>
            </a:r>
            <a:r>
              <a:rPr lang="en-US" sz="4800" dirty="0"/>
              <a:t>, “In Defense of Degrowth,” </a:t>
            </a:r>
            <a:r>
              <a:rPr lang="en-US" sz="4800" i="1" dirty="0"/>
              <a:t>Ecological Economics </a:t>
            </a:r>
            <a:r>
              <a:rPr lang="en-US" sz="4200" dirty="0"/>
              <a:t>(2011)</a:t>
            </a:r>
          </a:p>
          <a:p>
            <a:pPr marL="0" indent="0">
              <a:buNone/>
            </a:pPr>
            <a:r>
              <a:rPr lang="en-US" sz="4200" dirty="0"/>
              <a:t> </a:t>
            </a:r>
          </a:p>
          <a:p>
            <a:pPr marL="0" indent="0">
              <a:buNone/>
            </a:pPr>
            <a:r>
              <a:rPr lang="en-US" sz="4800" dirty="0" err="1"/>
              <a:t>Giorgos</a:t>
            </a:r>
            <a:r>
              <a:rPr lang="en-US" sz="4800" dirty="0"/>
              <a:t> </a:t>
            </a:r>
            <a:r>
              <a:rPr lang="en-US" sz="4800" dirty="0" err="1"/>
              <a:t>Kallis</a:t>
            </a:r>
            <a:r>
              <a:rPr lang="en-US" sz="4800" dirty="0"/>
              <a:t>, “Socialism Without Growth,” </a:t>
            </a:r>
            <a:r>
              <a:rPr lang="en-US" sz="4800" i="1" dirty="0"/>
              <a:t>Capitalism, Nature, Socialism </a:t>
            </a:r>
            <a:r>
              <a:rPr lang="en-US" sz="4800" dirty="0"/>
              <a:t>(2019</a:t>
            </a:r>
            <a:r>
              <a:rPr lang="en-US" sz="4800"/>
              <a:t>) </a:t>
            </a:r>
            <a:endParaRPr lang="en-US" sz="4800" dirty="0"/>
          </a:p>
        </p:txBody>
      </p:sp>
    </p:spTree>
    <p:extLst>
      <p:ext uri="{BB962C8B-B14F-4D97-AF65-F5344CB8AC3E}">
        <p14:creationId xmlns:p14="http://schemas.microsoft.com/office/powerpoint/2010/main" val="329881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0269" y="376238"/>
            <a:ext cx="5022773" cy="1198563"/>
          </a:xfrm>
        </p:spPr>
        <p:txBody>
          <a:bodyPr anchor="t">
            <a:normAutofit/>
          </a:bodyPr>
          <a:lstStyle/>
          <a:p>
            <a:r>
              <a:rPr lang="en-US" sz="4000" b="1" dirty="0">
                <a:solidFill>
                  <a:schemeClr val="accent1"/>
                </a:solidFill>
              </a:rPr>
              <a:t>The Capitalist System</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2160269" y="1574801"/>
            <a:ext cx="6152677" cy="4949062"/>
          </a:xfrm>
        </p:spPr>
        <p:txBody>
          <a:bodyPr>
            <a:normAutofit/>
          </a:bodyPr>
          <a:lstStyle/>
          <a:p>
            <a:pPr>
              <a:lnSpc>
                <a:spcPct val="90000"/>
              </a:lnSpc>
            </a:pPr>
            <a:r>
              <a:rPr lang="en-US" sz="2400" b="1" dirty="0"/>
              <a:t>Capitalism is an economic </a:t>
            </a:r>
            <a:r>
              <a:rPr lang="en-US" sz="2400" b="1" i="1" dirty="0"/>
              <a:t>system</a:t>
            </a:r>
            <a:r>
              <a:rPr lang="en-US" sz="2400" b="1" dirty="0"/>
              <a:t> </a:t>
            </a:r>
          </a:p>
          <a:p>
            <a:pPr>
              <a:lnSpc>
                <a:spcPct val="90000"/>
              </a:lnSpc>
            </a:pPr>
            <a:endParaRPr lang="en-US" sz="2400" b="1" dirty="0"/>
          </a:p>
          <a:p>
            <a:pPr>
              <a:lnSpc>
                <a:spcPct val="90000"/>
              </a:lnSpc>
            </a:pPr>
            <a:r>
              <a:rPr lang="en-US" sz="2400" dirty="0"/>
              <a:t>Its fundamental institutional basis is </a:t>
            </a:r>
            <a:r>
              <a:rPr lang="en-US" sz="2400" b="1" dirty="0"/>
              <a:t>private ownership of the means of production and distribution   </a:t>
            </a:r>
            <a:r>
              <a:rPr lang="en-US" sz="2400" dirty="0"/>
              <a:t>(factories, mines, utilities, retail stores, oil wells, refineries, etc., etc., [referred to as “capital”])</a:t>
            </a:r>
            <a:endParaRPr lang="en-US" sz="2400" b="1" dirty="0"/>
          </a:p>
          <a:p>
            <a:pPr>
              <a:lnSpc>
                <a:spcPct val="90000"/>
              </a:lnSpc>
            </a:pPr>
            <a:endParaRPr lang="en-US" sz="2400" b="1" dirty="0"/>
          </a:p>
          <a:p>
            <a:pPr>
              <a:lnSpc>
                <a:spcPct val="90000"/>
              </a:lnSpc>
            </a:pPr>
            <a:r>
              <a:rPr lang="en-US" sz="2400" b="1" dirty="0"/>
              <a:t>Thus, the essence of capitalism is that some people are owners (capitalist 1%) who control and the remaining 99% work and take orders to survive.</a:t>
            </a:r>
          </a:p>
          <a:p>
            <a:pPr>
              <a:lnSpc>
                <a:spcPct val="90000"/>
              </a:lnSpc>
            </a:pPr>
            <a:endParaRPr lang="en-US" sz="2400" b="1" dirty="0"/>
          </a:p>
          <a:p>
            <a:pPr>
              <a:lnSpc>
                <a:spcPct val="90000"/>
              </a:lnSpc>
            </a:pPr>
            <a:endParaRPr lang="en-US" sz="1900" dirty="0"/>
          </a:p>
        </p:txBody>
      </p:sp>
    </p:spTree>
    <p:extLst>
      <p:ext uri="{BB962C8B-B14F-4D97-AF65-F5344CB8AC3E}">
        <p14:creationId xmlns:p14="http://schemas.microsoft.com/office/powerpoint/2010/main" val="399947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sz="3200" b="1" dirty="0"/>
              <a:t>Capitalism </a:t>
            </a:r>
            <a:br>
              <a:rPr lang="en-US" sz="2800" b="1" dirty="0"/>
            </a:br>
            <a:r>
              <a:rPr lang="en-US" sz="2800" b="1" dirty="0"/>
              <a:t>is necessarily unequal and hierarchically structured</a:t>
            </a:r>
          </a:p>
        </p:txBody>
      </p:sp>
      <p:graphicFrame>
        <p:nvGraphicFramePr>
          <p:cNvPr id="5" name="Content Placeholder 2">
            <a:extLst>
              <a:ext uri="{FF2B5EF4-FFF2-40B4-BE49-F238E27FC236}">
                <a16:creationId xmlns:a16="http://schemas.microsoft.com/office/drawing/2014/main" id="{2325ACB4-048A-4044-B845-46A2F76AE1B6}"/>
              </a:ext>
            </a:extLst>
          </p:cNvPr>
          <p:cNvGraphicFramePr>
            <a:graphicFrameLocks noGrp="1"/>
          </p:cNvGraphicFramePr>
          <p:nvPr>
            <p:ph idx="1"/>
            <p:extLst>
              <p:ext uri="{D42A27DB-BD31-4B8C-83A1-F6EECF244321}">
                <p14:modId xmlns:p14="http://schemas.microsoft.com/office/powerpoint/2010/main" val="1879636180"/>
              </p:ext>
            </p:extLst>
          </p:nvPr>
        </p:nvGraphicFramePr>
        <p:xfrm>
          <a:off x="628650" y="1828799"/>
          <a:ext cx="78867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90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133"/>
            <a:ext cx="7886700" cy="1470555"/>
          </a:xfrm>
        </p:spPr>
        <p:txBody>
          <a:bodyPr>
            <a:normAutofit/>
          </a:bodyPr>
          <a:lstStyle/>
          <a:p>
            <a:pPr>
              <a:lnSpc>
                <a:spcPct val="90000"/>
              </a:lnSpc>
            </a:pPr>
            <a:r>
              <a:rPr lang="en-US" b="1" dirty="0"/>
              <a:t>Systems have rules and institutional structures</a:t>
            </a:r>
            <a:endParaRPr lang="en-US" dirty="0"/>
          </a:p>
        </p:txBody>
      </p:sp>
      <p:graphicFrame>
        <p:nvGraphicFramePr>
          <p:cNvPr id="14" name="Content Placeholder 2">
            <a:extLst>
              <a:ext uri="{FF2B5EF4-FFF2-40B4-BE49-F238E27FC236}">
                <a16:creationId xmlns:a16="http://schemas.microsoft.com/office/drawing/2014/main" id="{572621BD-8423-4B8D-9E71-87967BC0C626}"/>
              </a:ext>
            </a:extLst>
          </p:cNvPr>
          <p:cNvGraphicFramePr>
            <a:graphicFrameLocks noGrp="1"/>
          </p:cNvGraphicFramePr>
          <p:nvPr>
            <p:ph idx="1"/>
            <p:extLst>
              <p:ext uri="{D42A27DB-BD31-4B8C-83A1-F6EECF244321}">
                <p14:modId xmlns:p14="http://schemas.microsoft.com/office/powerpoint/2010/main" val="1415599451"/>
              </p:ext>
            </p:extLst>
          </p:nvPr>
        </p:nvGraphicFramePr>
        <p:xfrm>
          <a:off x="628649" y="1690688"/>
          <a:ext cx="8125883"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39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6230" y="1239927"/>
            <a:ext cx="3429314" cy="4680583"/>
          </a:xfrm>
        </p:spPr>
        <p:txBody>
          <a:bodyPr anchor="ctr">
            <a:normAutofit/>
          </a:bodyPr>
          <a:lstStyle/>
          <a:p>
            <a:r>
              <a:rPr lang="en-US" sz="4500" b="1" dirty="0"/>
              <a:t>On the micro-level, </a:t>
            </a:r>
            <a:br>
              <a:rPr lang="en-US" sz="4500" b="1" dirty="0"/>
            </a:br>
            <a:r>
              <a:rPr lang="en-US" sz="4500" b="1" dirty="0"/>
              <a:t>a corporation must</a:t>
            </a:r>
            <a:r>
              <a:rPr lang="en-US" sz="4500" dirty="0"/>
              <a:t>:</a:t>
            </a:r>
          </a:p>
        </p:txBody>
      </p:sp>
      <p:sp>
        <p:nvSpPr>
          <p:cNvPr id="3" name="Content Placeholder 2"/>
          <p:cNvSpPr>
            <a:spLocks noGrp="1"/>
          </p:cNvSpPr>
          <p:nvPr>
            <p:ph idx="1"/>
          </p:nvPr>
        </p:nvSpPr>
        <p:spPr>
          <a:xfrm>
            <a:off x="4474464" y="1011937"/>
            <a:ext cx="4293978" cy="4908574"/>
          </a:xfrm>
        </p:spPr>
        <p:txBody>
          <a:bodyPr anchor="ctr">
            <a:normAutofit/>
          </a:bodyPr>
          <a:lstStyle/>
          <a:p>
            <a:r>
              <a:rPr lang="en-US" sz="2400" b="1" dirty="0"/>
              <a:t>Maximize shareholder wealth</a:t>
            </a:r>
          </a:p>
          <a:p>
            <a:pPr marL="0" indent="0">
              <a:buNone/>
            </a:pPr>
            <a:r>
              <a:rPr lang="en-US" sz="2400" dirty="0"/>
              <a:t>      which is done by: </a:t>
            </a:r>
          </a:p>
          <a:p>
            <a:pPr marL="0" indent="0">
              <a:buNone/>
            </a:pPr>
            <a:endParaRPr lang="en-US" sz="2000" dirty="0"/>
          </a:p>
          <a:p>
            <a:pPr marL="857250" lvl="1" indent="-457200">
              <a:buAutoNum type="arabicParenBoth"/>
            </a:pPr>
            <a:r>
              <a:rPr lang="en-US" sz="2400" b="1" dirty="0"/>
              <a:t>reducing product costs (wages/unit) </a:t>
            </a:r>
          </a:p>
          <a:p>
            <a:pPr marL="400050" lvl="1" indent="0">
              <a:buNone/>
            </a:pPr>
            <a:r>
              <a:rPr lang="en-US" sz="2000" dirty="0"/>
              <a:t>and</a:t>
            </a:r>
          </a:p>
          <a:p>
            <a:pPr marL="857250" lvl="1" indent="-457200">
              <a:buAutoNum type="arabicParenBoth"/>
            </a:pPr>
            <a:endParaRPr lang="en-US" sz="2000" dirty="0"/>
          </a:p>
          <a:p>
            <a:pPr marL="857250" lvl="1" indent="-457200">
              <a:buAutoNum type="arabicParenBoth" startAt="2"/>
            </a:pPr>
            <a:r>
              <a:rPr lang="en-US" sz="2400" b="1" dirty="0"/>
              <a:t>Seeking the highest  </a:t>
            </a:r>
          </a:p>
          <a:p>
            <a:pPr marL="400050" lvl="1" indent="0">
              <a:buNone/>
            </a:pPr>
            <a:r>
              <a:rPr lang="en-US" sz="2400" b="1" dirty="0"/>
              <a:t>      market price, </a:t>
            </a:r>
            <a:r>
              <a:rPr lang="en-US" sz="2000" dirty="0"/>
              <a:t>    </a:t>
            </a:r>
          </a:p>
          <a:p>
            <a:pPr marL="400050" lvl="1" indent="0">
              <a:buNone/>
            </a:pPr>
            <a:r>
              <a:rPr lang="en-US" sz="2000" dirty="0"/>
              <a:t> and</a:t>
            </a:r>
          </a:p>
          <a:p>
            <a:pPr marL="400050" lvl="1" indent="0">
              <a:buNone/>
            </a:pPr>
            <a:endParaRPr lang="en-US" sz="2000" dirty="0"/>
          </a:p>
          <a:p>
            <a:pPr marL="400050" lvl="1" indent="0">
              <a:buNone/>
            </a:pPr>
            <a:r>
              <a:rPr lang="en-US" sz="2400" b="1" dirty="0"/>
              <a:t>(3) Increasing product sales </a:t>
            </a:r>
          </a:p>
        </p:txBody>
      </p:sp>
    </p:spTree>
    <p:extLst>
      <p:ext uri="{BB962C8B-B14F-4D97-AF65-F5344CB8AC3E}">
        <p14:creationId xmlns:p14="http://schemas.microsoft.com/office/powerpoint/2010/main" val="119252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5287" y="0"/>
            <a:ext cx="633870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280888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80416"/>
            <a:ext cx="2918611" cy="5934116"/>
          </a:xfrm>
        </p:spPr>
        <p:txBody>
          <a:bodyPr anchor="t">
            <a:normAutofit/>
          </a:bodyPr>
          <a:lstStyle/>
          <a:p>
            <a:br>
              <a:rPr lang="en-US" sz="3600" b="1" dirty="0">
                <a:solidFill>
                  <a:schemeClr val="bg1"/>
                </a:solidFill>
              </a:rPr>
            </a:br>
            <a:r>
              <a:rPr lang="en-US" sz="3600" b="1" dirty="0">
                <a:solidFill>
                  <a:schemeClr val="bg1"/>
                </a:solidFill>
              </a:rPr>
              <a:t>This is achieved</a:t>
            </a:r>
            <a:br>
              <a:rPr lang="en-US" sz="3600" b="1" dirty="0">
                <a:solidFill>
                  <a:schemeClr val="bg1"/>
                </a:solidFill>
              </a:rPr>
            </a:br>
            <a:r>
              <a:rPr lang="en-US" sz="3600" b="1" dirty="0">
                <a:solidFill>
                  <a:schemeClr val="bg1"/>
                </a:solidFill>
              </a:rPr>
              <a:t> by </a:t>
            </a:r>
            <a:br>
              <a:rPr lang="en-US" sz="3600" b="1" dirty="0">
                <a:solidFill>
                  <a:schemeClr val="bg1"/>
                </a:solidFill>
              </a:rPr>
            </a:br>
            <a:r>
              <a:rPr lang="en-US" sz="3600" b="1" dirty="0">
                <a:solidFill>
                  <a:schemeClr val="bg1"/>
                </a:solidFill>
              </a:rPr>
              <a:t>profit-maximization</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49" y="643465"/>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28332" y="734905"/>
            <a:ext cx="6005939" cy="5757335"/>
          </a:xfrm>
        </p:spPr>
        <p:txBody>
          <a:bodyPr>
            <a:normAutofit/>
          </a:bodyPr>
          <a:lstStyle/>
          <a:p>
            <a:r>
              <a:rPr lang="en-US" sz="2400" b="1" dirty="0"/>
              <a:t>The private firm that fails to maximize profits</a:t>
            </a:r>
            <a:r>
              <a:rPr lang="en-US" sz="2000" b="1" dirty="0"/>
              <a:t> </a:t>
            </a:r>
            <a:r>
              <a:rPr lang="en-US" sz="2400" b="1" dirty="0"/>
              <a:t>by reducing costs and selling more goods loses out in market competition to firms that succeed.</a:t>
            </a:r>
          </a:p>
          <a:p>
            <a:pPr marL="400050" lvl="1" indent="0">
              <a:buNone/>
            </a:pPr>
            <a:endParaRPr lang="en-US" sz="2400" b="1" dirty="0"/>
          </a:p>
          <a:p>
            <a:pPr marL="400050" lvl="1" indent="0">
              <a:buNone/>
            </a:pPr>
            <a:endParaRPr lang="en-US" sz="2100" b="1" dirty="0"/>
          </a:p>
          <a:p>
            <a:r>
              <a:rPr lang="en-US" sz="2400" b="1" dirty="0"/>
              <a:t>Then a large portion of profits made in one year must be sunk back into </a:t>
            </a:r>
          </a:p>
          <a:p>
            <a:pPr marL="0" indent="0">
              <a:buNone/>
            </a:pPr>
            <a:r>
              <a:rPr lang="en-US" sz="2400" b="1" dirty="0"/>
              <a:t>     expanding the  business so that</a:t>
            </a:r>
          </a:p>
          <a:p>
            <a:pPr marL="0" indent="0">
              <a:buNone/>
            </a:pPr>
            <a:r>
              <a:rPr lang="en-US" sz="2400" b="1" dirty="0"/>
              <a:t>     more goods can be sold next year.</a:t>
            </a:r>
          </a:p>
        </p:txBody>
      </p:sp>
    </p:spTree>
    <p:extLst>
      <p:ext uri="{BB962C8B-B14F-4D97-AF65-F5344CB8AC3E}">
        <p14:creationId xmlns:p14="http://schemas.microsoft.com/office/powerpoint/2010/main" val="893173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2959</Words>
  <Application>Microsoft Macintosh PowerPoint</Application>
  <PresentationFormat>On-screen Show (4:3)</PresentationFormat>
  <Paragraphs>359</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Courier New</vt:lpstr>
      <vt:lpstr>Wingdings</vt:lpstr>
      <vt:lpstr>Office Theme</vt:lpstr>
      <vt:lpstr>Film Background Lecture &amp; Discussion   Planet of the Humans  (2020) For teachers, parents &amp; students </vt:lpstr>
      <vt:lpstr>PLANET OF THE HUMANS (2020, dir. by Jeff Gibbs) is based on three propositions of  ecological economics:</vt:lpstr>
      <vt:lpstr>Eco-footprint &lt; or = 1.0 </vt:lpstr>
      <vt:lpstr>1980:  the year we began living dangerously </vt:lpstr>
      <vt:lpstr>The Capitalist System</vt:lpstr>
      <vt:lpstr>Capitalism  is necessarily unequal and hierarchically structured</vt:lpstr>
      <vt:lpstr>Systems have rules and institutional structures</vt:lpstr>
      <vt:lpstr>On the micro-level,  a corporation must:</vt:lpstr>
      <vt:lpstr> This is achieved  by  profit-maximization</vt:lpstr>
      <vt:lpstr>On the macro-level, a capitalist economy that fails to grow experiences  job loss and unemployment</vt:lpstr>
      <vt:lpstr>      Hypothetical  from the documentary  Roger and Me   (dir. by Michael Moore, 1989)         </vt:lpstr>
      <vt:lpstr>What happens then?</vt:lpstr>
      <vt:lpstr>Since the Great Depression</vt:lpstr>
      <vt:lpstr>The Coronavirus Lessons</vt:lpstr>
      <vt:lpstr>PowerPoint Presentation</vt:lpstr>
      <vt:lpstr>PowerPoint Presentation</vt:lpstr>
      <vt:lpstr>This pandemic and most other new, dangerous viruses</vt:lpstr>
      <vt:lpstr>Human economic expansion  also causes:</vt:lpstr>
      <vt:lpstr>A key way to sum up this point is</vt:lpstr>
      <vt:lpstr>  The Awful Truth</vt:lpstr>
      <vt:lpstr>The global impact  of nations (eco-footprint)  varies dramatically</vt:lpstr>
      <vt:lpstr>A Stable and Sustainable World Requires Massive Sharing of Resources</vt:lpstr>
      <vt:lpstr>This is a process called   degrowth   that…</vt:lpstr>
      <vt:lpstr> Degrowth...  Evaluates the economy  in terms of how it uses its economic surplus  </vt:lpstr>
      <vt:lpstr>Degrowth…</vt:lpstr>
      <vt:lpstr>These features could mean—under the slogan  “Redistribution not Growth”— such changes as,  for example: </vt:lpstr>
      <vt:lpstr>These new ways of life  could be implemented as  </vt:lpstr>
      <vt:lpstr>“Degrowth” necessarily means</vt:lpstr>
      <vt:lpstr>How would  democratic socialism differ? </vt:lpstr>
      <vt:lpstr>In terms of avoiding climate catastrophe, one study calculates:</vt:lpstr>
      <vt:lpstr>Dale Jamieson, Reason in a Dark Time (2014)  [Prof. Environmental Studies &amp; Philosophy, NYU]</vt:lpstr>
      <vt:lpstr>Do you feel like a human rights violator?</vt:lpstr>
      <vt:lpstr>We had some sustainable ways of living that capitalism destroyed</vt:lpstr>
      <vt:lpstr>Brand new cable car No. 9 awaits another trip from Bay and Taylor Streets to Powell and Market. The cables used for this trip would be powered by steam power.   SF 1873, 26 lines                   </vt:lpstr>
      <vt:lpstr>Critique of  the claim  “we are all human rights violators”</vt:lpstr>
      <vt:lpstr>Discussion (or essay prompts)</vt:lpstr>
      <vt:lpstr>Discuss</vt:lpstr>
      <vt:lpstr>Discuss</vt:lpstr>
      <vt:lpstr>Discuss</vt:lpstr>
      <vt:lpstr>Discuss</vt:lpstr>
      <vt:lpstr>Discuss</vt:lpstr>
      <vt:lpstr>Discuss</vt:lpstr>
      <vt:lpstr>Discuss </vt:lpstr>
      <vt:lpstr>Concluding comment   So, as Michelle Alexander and others have said,   It is  “All of Us  or None.”</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Slideshow--Background Lecture &amp; Discussion*   Planet of the Humans  (2020) For teachers, parents &amp; students </dc:title>
  <dc:creator>Anne V Moore</dc:creator>
  <cp:lastModifiedBy>Angie Vargos</cp:lastModifiedBy>
  <cp:revision>36</cp:revision>
  <dcterms:created xsi:type="dcterms:W3CDTF">2020-05-04T22:37:45Z</dcterms:created>
  <dcterms:modified xsi:type="dcterms:W3CDTF">2020-05-05T18:45:59Z</dcterms:modified>
</cp:coreProperties>
</file>